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1"/>
    <p:sldMasterId id="2147483886" r:id="rId2"/>
  </p:sldMasterIdLst>
  <p:notesMasterIdLst>
    <p:notesMasterId r:id="rId25"/>
  </p:notesMasterIdLst>
  <p:handoutMasterIdLst>
    <p:handoutMasterId r:id="rId26"/>
  </p:handoutMasterIdLst>
  <p:sldIdLst>
    <p:sldId id="580" r:id="rId3"/>
    <p:sldId id="596" r:id="rId4"/>
    <p:sldId id="597" r:id="rId5"/>
    <p:sldId id="600" r:id="rId6"/>
    <p:sldId id="601" r:id="rId7"/>
    <p:sldId id="611" r:id="rId8"/>
    <p:sldId id="612" r:id="rId9"/>
    <p:sldId id="613" r:id="rId10"/>
    <p:sldId id="606" r:id="rId11"/>
    <p:sldId id="609" r:id="rId12"/>
    <p:sldId id="608" r:id="rId13"/>
    <p:sldId id="512" r:id="rId14"/>
    <p:sldId id="516" r:id="rId15"/>
    <p:sldId id="581" r:id="rId16"/>
    <p:sldId id="519" r:id="rId17"/>
    <p:sldId id="602" r:id="rId18"/>
    <p:sldId id="522" r:id="rId19"/>
    <p:sldId id="524" r:id="rId20"/>
    <p:sldId id="503" r:id="rId21"/>
    <p:sldId id="488" r:id="rId22"/>
    <p:sldId id="527" r:id="rId23"/>
    <p:sldId id="466" r:id="rId24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9999"/>
    <a:srgbClr val="66FF66"/>
    <a:srgbClr val="006600"/>
    <a:srgbClr val="003399"/>
    <a:srgbClr val="E3CBCB"/>
    <a:srgbClr val="336699"/>
    <a:srgbClr val="339933"/>
    <a:srgbClr val="0066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7" autoAdjust="0"/>
    <p:restoredTop sz="96029" autoAdjust="0"/>
  </p:normalViewPr>
  <p:slideViewPr>
    <p:cSldViewPr>
      <p:cViewPr>
        <p:scale>
          <a:sx n="70" d="100"/>
          <a:sy n="70" d="100"/>
        </p:scale>
        <p:origin x="-1380" y="-204"/>
      </p:cViewPr>
      <p:guideLst>
        <p:guide orient="horz" pos="2160"/>
        <p:guide orient="horz" pos="288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6" d="100"/>
          <a:sy n="46" d="100"/>
        </p:scale>
        <p:origin x="-2772" y="-72"/>
      </p:cViewPr>
      <p:guideLst>
        <p:guide orient="horz" pos="3110"/>
        <p:guide orient="horz" pos="3127"/>
        <p:guide pos="2140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1" dirty="0"/>
              <a:t>Количество регионов, принявших участие в страховании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27082326388888889"/>
          <c:w val="0.99529490740740745"/>
          <c:h val="0.609702430555555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Количесто регионов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90-4C63-BCDF-65E15DFB3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6098688"/>
        <c:axId val="66100224"/>
      </c:barChart>
      <c:catAx>
        <c:axId val="6609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6100224"/>
        <c:crosses val="autoZero"/>
        <c:auto val="1"/>
        <c:lblAlgn val="ctr"/>
        <c:lblOffset val="100"/>
        <c:noMultiLvlLbl val="0"/>
      </c:catAx>
      <c:valAx>
        <c:axId val="6610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09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1" dirty="0"/>
              <a:t>Страховая сумма, 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1" dirty="0"/>
              <a:t>млн руб.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23.935512970000001</c:v>
                </c:pt>
                <c:pt idx="1">
                  <c:v>2.6221420000000002</c:v>
                </c:pt>
                <c:pt idx="2">
                  <c:v>14.986551840000001</c:v>
                </c:pt>
                <c:pt idx="3">
                  <c:v>1.8192912400000001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53-4EAD-9E04-189E599B8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815296"/>
        <c:axId val="65816832"/>
      </c:barChart>
      <c:catAx>
        <c:axId val="658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5816832"/>
        <c:crosses val="autoZero"/>
        <c:auto val="1"/>
        <c:lblAlgn val="ctr"/>
        <c:lblOffset val="100"/>
        <c:noMultiLvlLbl val="0"/>
      </c:catAx>
      <c:valAx>
        <c:axId val="6581683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6581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200" b="1" dirty="0"/>
              <a:t>Страховая премия, млн</a:t>
            </a:r>
            <a:r>
              <a:rPr lang="ru-RU" sz="1200" b="1" baseline="0" dirty="0"/>
              <a:t> руб.</a:t>
            </a:r>
            <a:endParaRPr lang="ru-RU" sz="12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Премия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1.72527344</c:v>
                </c:pt>
                <c:pt idx="1">
                  <c:v>0.11037958</c:v>
                </c:pt>
                <c:pt idx="2">
                  <c:v>1.1689510400000001</c:v>
                </c:pt>
                <c:pt idx="3">
                  <c:v>2.9108660000000001E-2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36-41D5-9B05-4CBD6BA63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5880064"/>
        <c:axId val="65881600"/>
      </c:barChart>
      <c:catAx>
        <c:axId val="6588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5881600"/>
        <c:crosses val="autoZero"/>
        <c:auto val="1"/>
        <c:lblAlgn val="ctr"/>
        <c:lblOffset val="100"/>
        <c:noMultiLvlLbl val="0"/>
      </c:catAx>
      <c:valAx>
        <c:axId val="6588160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6588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39481-44D8-45C7-B91C-78DF30E0A7A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8892DA-F0C5-4B39-A302-9EC9E5C9E7B8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С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о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г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л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а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с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о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в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а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н</a:t>
          </a:r>
        </a:p>
        <a:p>
          <a:pPr algn="ctr">
            <a:spcAft>
              <a:spcPts val="0"/>
            </a:spcAft>
          </a:pPr>
          <a:r>
            <a:rPr lang="ru-RU" sz="1600" b="1" dirty="0">
              <a:solidFill>
                <a:srgbClr val="FF0000"/>
              </a:solidFill>
            </a:rPr>
            <a:t>о</a:t>
          </a:r>
        </a:p>
      </dgm:t>
    </dgm:pt>
    <dgm:pt modelId="{8A910FBD-2D34-44E1-A1CC-5B32A04E8C5C}" type="parTrans" cxnId="{57243274-C63B-456F-9B67-F3191E923602}">
      <dgm:prSet/>
      <dgm:spPr/>
      <dgm:t>
        <a:bodyPr/>
        <a:lstStyle/>
        <a:p>
          <a:endParaRPr lang="ru-RU" sz="1200"/>
        </a:p>
      </dgm:t>
    </dgm:pt>
    <dgm:pt modelId="{2F02FCB6-1CAB-4CD4-A308-914D3C6A4829}" type="sibTrans" cxnId="{57243274-C63B-456F-9B67-F3191E923602}">
      <dgm:prSet/>
      <dgm:spPr/>
      <dgm:t>
        <a:bodyPr/>
        <a:lstStyle/>
        <a:p>
          <a:endParaRPr lang="ru-RU" sz="1200"/>
        </a:p>
      </dgm:t>
    </dgm:pt>
    <dgm:pt modelId="{33D60EE2-57C5-41DE-9BB9-165E475CEEF2}">
      <dgm:prSet phldrT="[Текст]" custT="1"/>
      <dgm:spPr/>
      <dgm:t>
        <a:bodyPr/>
        <a:lstStyle/>
        <a:p>
          <a:r>
            <a:rPr lang="ru-RU" sz="2000" dirty="0"/>
            <a:t>Минсельхоз России </a:t>
          </a:r>
          <a:br>
            <a:rPr lang="ru-RU" sz="2000" dirty="0"/>
          </a:br>
          <a:r>
            <a:rPr lang="ru-RU" sz="1600" i="1" dirty="0"/>
            <a:t>(«19» марта 2019 г. № ЕФ-17-26/3463)</a:t>
          </a:r>
        </a:p>
      </dgm:t>
    </dgm:pt>
    <dgm:pt modelId="{1E5DEBA9-E70F-4B34-BE0A-315DE8F4016A}" type="parTrans" cxnId="{95547ADB-8DE0-40D6-91CE-870FD7CB7E12}">
      <dgm:prSet/>
      <dgm:spPr/>
      <dgm:t>
        <a:bodyPr/>
        <a:lstStyle/>
        <a:p>
          <a:endParaRPr lang="ru-RU" sz="1200"/>
        </a:p>
      </dgm:t>
    </dgm:pt>
    <dgm:pt modelId="{62009E15-4316-4EB5-8057-8276BED90EE5}" type="sibTrans" cxnId="{95547ADB-8DE0-40D6-91CE-870FD7CB7E12}">
      <dgm:prSet/>
      <dgm:spPr/>
      <dgm:t>
        <a:bodyPr/>
        <a:lstStyle/>
        <a:p>
          <a:endParaRPr lang="ru-RU" sz="1200"/>
        </a:p>
      </dgm:t>
    </dgm:pt>
    <dgm:pt modelId="{A6528238-8919-4052-9525-DE0B3D42AF95}">
      <dgm:prSet phldrT="[Текст]" custT="1"/>
      <dgm:spPr/>
      <dgm:t>
        <a:bodyPr/>
        <a:lstStyle/>
        <a:p>
          <a:r>
            <a:rPr lang="ru-RU" sz="2000" dirty="0"/>
            <a:t>Минфин России </a:t>
          </a:r>
          <a:br>
            <a:rPr lang="ru-RU" sz="2000" dirty="0"/>
          </a:br>
          <a:r>
            <a:rPr lang="ru-RU" sz="1600" i="1" dirty="0"/>
            <a:t>(«15» марта 2019 г. №05-04-12/17308)</a:t>
          </a:r>
        </a:p>
      </dgm:t>
    </dgm:pt>
    <dgm:pt modelId="{08C88E44-5E9D-424E-AD79-D0CFC0C9415A}" type="parTrans" cxnId="{A3DBB080-80B7-467A-AB43-2D4059DDF142}">
      <dgm:prSet/>
      <dgm:spPr/>
      <dgm:t>
        <a:bodyPr/>
        <a:lstStyle/>
        <a:p>
          <a:endParaRPr lang="ru-RU" sz="1200"/>
        </a:p>
      </dgm:t>
    </dgm:pt>
    <dgm:pt modelId="{54EB1BD6-61B3-44DE-A7C1-961F04ECE1F8}" type="sibTrans" cxnId="{A3DBB080-80B7-467A-AB43-2D4059DDF142}">
      <dgm:prSet/>
      <dgm:spPr/>
      <dgm:t>
        <a:bodyPr/>
        <a:lstStyle/>
        <a:p>
          <a:endParaRPr lang="ru-RU" sz="1200"/>
        </a:p>
      </dgm:t>
    </dgm:pt>
    <dgm:pt modelId="{7890FCC3-89A9-4352-9B66-7B36C6CB4506}">
      <dgm:prSet phldrT="[Текст]" custT="1"/>
      <dgm:spPr/>
      <dgm:t>
        <a:bodyPr/>
        <a:lstStyle/>
        <a:p>
          <a:r>
            <a:rPr lang="ru-RU" sz="2000" dirty="0"/>
            <a:t>Банк России </a:t>
          </a:r>
          <a:br>
            <a:rPr lang="ru-RU" sz="2000" dirty="0"/>
          </a:br>
          <a:r>
            <a:rPr lang="ru-RU" sz="1600" i="1" dirty="0"/>
            <a:t>(«14» марта 2019 г. № 53-1-4-8/819)</a:t>
          </a:r>
        </a:p>
      </dgm:t>
    </dgm:pt>
    <dgm:pt modelId="{437C4868-B330-448D-BF14-5FE3C9BC78A7}" type="parTrans" cxnId="{5A50CB07-8820-496E-AB75-A5DA60FBFF5B}">
      <dgm:prSet/>
      <dgm:spPr/>
      <dgm:t>
        <a:bodyPr/>
        <a:lstStyle/>
        <a:p>
          <a:endParaRPr lang="ru-RU" sz="1200"/>
        </a:p>
      </dgm:t>
    </dgm:pt>
    <dgm:pt modelId="{7844B91C-CF3A-46A9-B00E-9BB04704EF87}" type="sibTrans" cxnId="{5A50CB07-8820-496E-AB75-A5DA60FBFF5B}">
      <dgm:prSet/>
      <dgm:spPr/>
      <dgm:t>
        <a:bodyPr/>
        <a:lstStyle/>
        <a:p>
          <a:endParaRPr lang="ru-RU" sz="1200"/>
        </a:p>
      </dgm:t>
    </dgm:pt>
    <dgm:pt modelId="{3D488A88-B779-4F8A-912D-97804C55891F}" type="pres">
      <dgm:prSet presAssocID="{DCE39481-44D8-45C7-B91C-78DF30E0A7A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8FF528-8AA7-4510-8127-53AC8666E735}" type="pres">
      <dgm:prSet presAssocID="{F78892DA-F0C5-4B39-A302-9EC9E5C9E7B8}" presName="thickLine" presStyleLbl="alignNode1" presStyleIdx="0" presStyleCnt="1"/>
      <dgm:spPr/>
    </dgm:pt>
    <dgm:pt modelId="{61636563-2698-4642-9713-A12D683027E9}" type="pres">
      <dgm:prSet presAssocID="{F78892DA-F0C5-4B39-A302-9EC9E5C9E7B8}" presName="horz1" presStyleCnt="0"/>
      <dgm:spPr/>
    </dgm:pt>
    <dgm:pt modelId="{10938E42-E76D-4865-9DF5-90DB4DAFEC45}" type="pres">
      <dgm:prSet presAssocID="{F78892DA-F0C5-4B39-A302-9EC9E5C9E7B8}" presName="tx1" presStyleLbl="revTx" presStyleIdx="0" presStyleCnt="4" custFlipHor="1" custScaleX="36020"/>
      <dgm:spPr/>
      <dgm:t>
        <a:bodyPr/>
        <a:lstStyle/>
        <a:p>
          <a:endParaRPr lang="ru-RU"/>
        </a:p>
      </dgm:t>
    </dgm:pt>
    <dgm:pt modelId="{529C49DE-52C1-48B5-9F46-D04C195213C7}" type="pres">
      <dgm:prSet presAssocID="{F78892DA-F0C5-4B39-A302-9EC9E5C9E7B8}" presName="vert1" presStyleCnt="0"/>
      <dgm:spPr/>
    </dgm:pt>
    <dgm:pt modelId="{0E6419A6-E9B0-4F3E-A3D7-7D9E63B6724C}" type="pres">
      <dgm:prSet presAssocID="{33D60EE2-57C5-41DE-9BB9-165E475CEEF2}" presName="vertSpace2a" presStyleCnt="0"/>
      <dgm:spPr/>
    </dgm:pt>
    <dgm:pt modelId="{8E40EBE6-77AF-4570-B631-CD968C7DBD50}" type="pres">
      <dgm:prSet presAssocID="{33D60EE2-57C5-41DE-9BB9-165E475CEEF2}" presName="horz2" presStyleCnt="0"/>
      <dgm:spPr/>
    </dgm:pt>
    <dgm:pt modelId="{C5CD081B-3427-4D44-8569-74F361DFD45D}" type="pres">
      <dgm:prSet presAssocID="{33D60EE2-57C5-41DE-9BB9-165E475CEEF2}" presName="horzSpace2" presStyleCnt="0"/>
      <dgm:spPr/>
    </dgm:pt>
    <dgm:pt modelId="{A9A20092-5595-4E85-A434-02B5E1B5084E}" type="pres">
      <dgm:prSet presAssocID="{33D60EE2-57C5-41DE-9BB9-165E475CEEF2}" presName="tx2" presStyleLbl="revTx" presStyleIdx="1" presStyleCnt="4"/>
      <dgm:spPr/>
      <dgm:t>
        <a:bodyPr/>
        <a:lstStyle/>
        <a:p>
          <a:endParaRPr lang="ru-RU"/>
        </a:p>
      </dgm:t>
    </dgm:pt>
    <dgm:pt modelId="{B5383ABB-AF15-4C84-8DF3-E2710C9B8389}" type="pres">
      <dgm:prSet presAssocID="{33D60EE2-57C5-41DE-9BB9-165E475CEEF2}" presName="vert2" presStyleCnt="0"/>
      <dgm:spPr/>
    </dgm:pt>
    <dgm:pt modelId="{15419928-6455-4A0F-8137-09CFE6832054}" type="pres">
      <dgm:prSet presAssocID="{33D60EE2-57C5-41DE-9BB9-165E475CEEF2}" presName="thinLine2b" presStyleLbl="callout" presStyleIdx="0" presStyleCnt="3"/>
      <dgm:spPr/>
    </dgm:pt>
    <dgm:pt modelId="{8B8D984A-AB6E-4870-8CB2-B1095EB3A82C}" type="pres">
      <dgm:prSet presAssocID="{33D60EE2-57C5-41DE-9BB9-165E475CEEF2}" presName="vertSpace2b" presStyleCnt="0"/>
      <dgm:spPr/>
    </dgm:pt>
    <dgm:pt modelId="{58789D57-177E-4CF6-9DF9-DCA1695ABD2F}" type="pres">
      <dgm:prSet presAssocID="{A6528238-8919-4052-9525-DE0B3D42AF95}" presName="horz2" presStyleCnt="0"/>
      <dgm:spPr/>
    </dgm:pt>
    <dgm:pt modelId="{992421F3-7C03-4F18-96B2-E2BD41377BFE}" type="pres">
      <dgm:prSet presAssocID="{A6528238-8919-4052-9525-DE0B3D42AF95}" presName="horzSpace2" presStyleCnt="0"/>
      <dgm:spPr/>
    </dgm:pt>
    <dgm:pt modelId="{FC7BB2F8-3FC4-4B0B-B663-47AA2A6721EC}" type="pres">
      <dgm:prSet presAssocID="{A6528238-8919-4052-9525-DE0B3D42AF95}" presName="tx2" presStyleLbl="revTx" presStyleIdx="2" presStyleCnt="4"/>
      <dgm:spPr/>
      <dgm:t>
        <a:bodyPr/>
        <a:lstStyle/>
        <a:p>
          <a:endParaRPr lang="ru-RU"/>
        </a:p>
      </dgm:t>
    </dgm:pt>
    <dgm:pt modelId="{21500638-2761-4BDF-ACE6-AD28501C4B81}" type="pres">
      <dgm:prSet presAssocID="{A6528238-8919-4052-9525-DE0B3D42AF95}" presName="vert2" presStyleCnt="0"/>
      <dgm:spPr/>
    </dgm:pt>
    <dgm:pt modelId="{B9B67632-3199-431D-901D-B44488B9185B}" type="pres">
      <dgm:prSet presAssocID="{A6528238-8919-4052-9525-DE0B3D42AF95}" presName="thinLine2b" presStyleLbl="callout" presStyleIdx="1" presStyleCnt="3"/>
      <dgm:spPr/>
    </dgm:pt>
    <dgm:pt modelId="{749F757A-D4EA-4EA1-8295-A1139F69A017}" type="pres">
      <dgm:prSet presAssocID="{A6528238-8919-4052-9525-DE0B3D42AF95}" presName="vertSpace2b" presStyleCnt="0"/>
      <dgm:spPr/>
    </dgm:pt>
    <dgm:pt modelId="{9647A080-1587-4A02-A9D6-EC63B862450A}" type="pres">
      <dgm:prSet presAssocID="{7890FCC3-89A9-4352-9B66-7B36C6CB4506}" presName="horz2" presStyleCnt="0"/>
      <dgm:spPr/>
    </dgm:pt>
    <dgm:pt modelId="{427C815D-FADD-41EE-ABCE-89A92E0C76DD}" type="pres">
      <dgm:prSet presAssocID="{7890FCC3-89A9-4352-9B66-7B36C6CB4506}" presName="horzSpace2" presStyleCnt="0"/>
      <dgm:spPr/>
    </dgm:pt>
    <dgm:pt modelId="{576FCD52-2E8B-4186-A35F-4736CE1A2F97}" type="pres">
      <dgm:prSet presAssocID="{7890FCC3-89A9-4352-9B66-7B36C6CB4506}" presName="tx2" presStyleLbl="revTx" presStyleIdx="3" presStyleCnt="4"/>
      <dgm:spPr/>
      <dgm:t>
        <a:bodyPr/>
        <a:lstStyle/>
        <a:p>
          <a:endParaRPr lang="ru-RU"/>
        </a:p>
      </dgm:t>
    </dgm:pt>
    <dgm:pt modelId="{FF2F3450-DC8B-4A7E-8AE1-960D115A70C3}" type="pres">
      <dgm:prSet presAssocID="{7890FCC3-89A9-4352-9B66-7B36C6CB4506}" presName="vert2" presStyleCnt="0"/>
      <dgm:spPr/>
    </dgm:pt>
    <dgm:pt modelId="{535CECA1-4096-4DD3-BF56-D111084999AC}" type="pres">
      <dgm:prSet presAssocID="{7890FCC3-89A9-4352-9B66-7B36C6CB4506}" presName="thinLine2b" presStyleLbl="callout" presStyleIdx="2" presStyleCnt="3"/>
      <dgm:spPr/>
    </dgm:pt>
    <dgm:pt modelId="{B858DDBC-D40D-4878-ACBC-1D1076CB64B9}" type="pres">
      <dgm:prSet presAssocID="{7890FCC3-89A9-4352-9B66-7B36C6CB4506}" presName="vertSpace2b" presStyleCnt="0"/>
      <dgm:spPr/>
    </dgm:pt>
  </dgm:ptLst>
  <dgm:cxnLst>
    <dgm:cxn modelId="{5A50CB07-8820-496E-AB75-A5DA60FBFF5B}" srcId="{F78892DA-F0C5-4B39-A302-9EC9E5C9E7B8}" destId="{7890FCC3-89A9-4352-9B66-7B36C6CB4506}" srcOrd="2" destOrd="0" parTransId="{437C4868-B330-448D-BF14-5FE3C9BC78A7}" sibTransId="{7844B91C-CF3A-46A9-B00E-9BB04704EF87}"/>
    <dgm:cxn modelId="{57243274-C63B-456F-9B67-F3191E923602}" srcId="{DCE39481-44D8-45C7-B91C-78DF30E0A7A9}" destId="{F78892DA-F0C5-4B39-A302-9EC9E5C9E7B8}" srcOrd="0" destOrd="0" parTransId="{8A910FBD-2D34-44E1-A1CC-5B32A04E8C5C}" sibTransId="{2F02FCB6-1CAB-4CD4-A308-914D3C6A4829}"/>
    <dgm:cxn modelId="{0BD677C0-4687-4F4A-982D-3C7B77B33B6D}" type="presOf" srcId="{7890FCC3-89A9-4352-9B66-7B36C6CB4506}" destId="{576FCD52-2E8B-4186-A35F-4736CE1A2F97}" srcOrd="0" destOrd="0" presId="urn:microsoft.com/office/officeart/2008/layout/LinedList"/>
    <dgm:cxn modelId="{6A56A3EB-4CD6-4A13-914F-74C8B139E1AF}" type="presOf" srcId="{A6528238-8919-4052-9525-DE0B3D42AF95}" destId="{FC7BB2F8-3FC4-4B0B-B663-47AA2A6721EC}" srcOrd="0" destOrd="0" presId="urn:microsoft.com/office/officeart/2008/layout/LinedList"/>
    <dgm:cxn modelId="{A3DBB080-80B7-467A-AB43-2D4059DDF142}" srcId="{F78892DA-F0C5-4B39-A302-9EC9E5C9E7B8}" destId="{A6528238-8919-4052-9525-DE0B3D42AF95}" srcOrd="1" destOrd="0" parTransId="{08C88E44-5E9D-424E-AD79-D0CFC0C9415A}" sibTransId="{54EB1BD6-61B3-44DE-A7C1-961F04ECE1F8}"/>
    <dgm:cxn modelId="{95547ADB-8DE0-40D6-91CE-870FD7CB7E12}" srcId="{F78892DA-F0C5-4B39-A302-9EC9E5C9E7B8}" destId="{33D60EE2-57C5-41DE-9BB9-165E475CEEF2}" srcOrd="0" destOrd="0" parTransId="{1E5DEBA9-E70F-4B34-BE0A-315DE8F4016A}" sibTransId="{62009E15-4316-4EB5-8057-8276BED90EE5}"/>
    <dgm:cxn modelId="{7CD261F1-BECB-4756-BC88-40764D7E7928}" type="presOf" srcId="{33D60EE2-57C5-41DE-9BB9-165E475CEEF2}" destId="{A9A20092-5595-4E85-A434-02B5E1B5084E}" srcOrd="0" destOrd="0" presId="urn:microsoft.com/office/officeart/2008/layout/LinedList"/>
    <dgm:cxn modelId="{020BAA6C-DFF2-4C30-A1EF-7DAC6B54CEE4}" type="presOf" srcId="{DCE39481-44D8-45C7-B91C-78DF30E0A7A9}" destId="{3D488A88-B779-4F8A-912D-97804C55891F}" srcOrd="0" destOrd="0" presId="urn:microsoft.com/office/officeart/2008/layout/LinedList"/>
    <dgm:cxn modelId="{C256213F-6AAF-4273-AD3B-DF24CA2F20F0}" type="presOf" srcId="{F78892DA-F0C5-4B39-A302-9EC9E5C9E7B8}" destId="{10938E42-E76D-4865-9DF5-90DB4DAFEC45}" srcOrd="0" destOrd="0" presId="urn:microsoft.com/office/officeart/2008/layout/LinedList"/>
    <dgm:cxn modelId="{2D96FE26-A165-44B2-B40C-9B4272E4D559}" type="presParOf" srcId="{3D488A88-B779-4F8A-912D-97804C55891F}" destId="{508FF528-8AA7-4510-8127-53AC8666E735}" srcOrd="0" destOrd="0" presId="urn:microsoft.com/office/officeart/2008/layout/LinedList"/>
    <dgm:cxn modelId="{D1CCFC4B-E882-48AA-A782-721853167E68}" type="presParOf" srcId="{3D488A88-B779-4F8A-912D-97804C55891F}" destId="{61636563-2698-4642-9713-A12D683027E9}" srcOrd="1" destOrd="0" presId="urn:microsoft.com/office/officeart/2008/layout/LinedList"/>
    <dgm:cxn modelId="{23BEA98A-60EB-4602-B6D5-95A9CC9691EE}" type="presParOf" srcId="{61636563-2698-4642-9713-A12D683027E9}" destId="{10938E42-E76D-4865-9DF5-90DB4DAFEC45}" srcOrd="0" destOrd="0" presId="urn:microsoft.com/office/officeart/2008/layout/LinedList"/>
    <dgm:cxn modelId="{97BB5B95-C02E-4E81-94EC-7FEDB0826400}" type="presParOf" srcId="{61636563-2698-4642-9713-A12D683027E9}" destId="{529C49DE-52C1-48B5-9F46-D04C195213C7}" srcOrd="1" destOrd="0" presId="urn:microsoft.com/office/officeart/2008/layout/LinedList"/>
    <dgm:cxn modelId="{A4CA0B32-4B45-40EF-B4F0-2C888C3EC3D9}" type="presParOf" srcId="{529C49DE-52C1-48B5-9F46-D04C195213C7}" destId="{0E6419A6-E9B0-4F3E-A3D7-7D9E63B6724C}" srcOrd="0" destOrd="0" presId="urn:microsoft.com/office/officeart/2008/layout/LinedList"/>
    <dgm:cxn modelId="{7CD80148-AC32-43B9-BAD9-88DB985042B8}" type="presParOf" srcId="{529C49DE-52C1-48B5-9F46-D04C195213C7}" destId="{8E40EBE6-77AF-4570-B631-CD968C7DBD50}" srcOrd="1" destOrd="0" presId="urn:microsoft.com/office/officeart/2008/layout/LinedList"/>
    <dgm:cxn modelId="{96A6062E-28F0-4326-AB28-3E9132388982}" type="presParOf" srcId="{8E40EBE6-77AF-4570-B631-CD968C7DBD50}" destId="{C5CD081B-3427-4D44-8569-74F361DFD45D}" srcOrd="0" destOrd="0" presId="urn:microsoft.com/office/officeart/2008/layout/LinedList"/>
    <dgm:cxn modelId="{55AB04E0-B9D6-4C9A-851C-BEBEF642AB57}" type="presParOf" srcId="{8E40EBE6-77AF-4570-B631-CD968C7DBD50}" destId="{A9A20092-5595-4E85-A434-02B5E1B5084E}" srcOrd="1" destOrd="0" presId="urn:microsoft.com/office/officeart/2008/layout/LinedList"/>
    <dgm:cxn modelId="{39322FE6-393A-48F5-A9A3-FE1A8DB32796}" type="presParOf" srcId="{8E40EBE6-77AF-4570-B631-CD968C7DBD50}" destId="{B5383ABB-AF15-4C84-8DF3-E2710C9B8389}" srcOrd="2" destOrd="0" presId="urn:microsoft.com/office/officeart/2008/layout/LinedList"/>
    <dgm:cxn modelId="{4D5008ED-6BC1-417F-A28F-F7AD9C060D9B}" type="presParOf" srcId="{529C49DE-52C1-48B5-9F46-D04C195213C7}" destId="{15419928-6455-4A0F-8137-09CFE6832054}" srcOrd="2" destOrd="0" presId="urn:microsoft.com/office/officeart/2008/layout/LinedList"/>
    <dgm:cxn modelId="{6666B822-58D4-47AD-933E-9D518F8F5072}" type="presParOf" srcId="{529C49DE-52C1-48B5-9F46-D04C195213C7}" destId="{8B8D984A-AB6E-4870-8CB2-B1095EB3A82C}" srcOrd="3" destOrd="0" presId="urn:microsoft.com/office/officeart/2008/layout/LinedList"/>
    <dgm:cxn modelId="{8169EC71-51A4-4810-91FB-134188D442EE}" type="presParOf" srcId="{529C49DE-52C1-48B5-9F46-D04C195213C7}" destId="{58789D57-177E-4CF6-9DF9-DCA1695ABD2F}" srcOrd="4" destOrd="0" presId="urn:microsoft.com/office/officeart/2008/layout/LinedList"/>
    <dgm:cxn modelId="{66337D6A-E776-4923-AA76-9C89F1AB6DE0}" type="presParOf" srcId="{58789D57-177E-4CF6-9DF9-DCA1695ABD2F}" destId="{992421F3-7C03-4F18-96B2-E2BD41377BFE}" srcOrd="0" destOrd="0" presId="urn:microsoft.com/office/officeart/2008/layout/LinedList"/>
    <dgm:cxn modelId="{1D89689D-D035-42EF-BB72-26C843F00EFC}" type="presParOf" srcId="{58789D57-177E-4CF6-9DF9-DCA1695ABD2F}" destId="{FC7BB2F8-3FC4-4B0B-B663-47AA2A6721EC}" srcOrd="1" destOrd="0" presId="urn:microsoft.com/office/officeart/2008/layout/LinedList"/>
    <dgm:cxn modelId="{8770B6AD-93BA-4EDB-877B-9B1E0EF53878}" type="presParOf" srcId="{58789D57-177E-4CF6-9DF9-DCA1695ABD2F}" destId="{21500638-2761-4BDF-ACE6-AD28501C4B81}" srcOrd="2" destOrd="0" presId="urn:microsoft.com/office/officeart/2008/layout/LinedList"/>
    <dgm:cxn modelId="{7117EC95-9211-4685-9B85-4151EB53A1EB}" type="presParOf" srcId="{529C49DE-52C1-48B5-9F46-D04C195213C7}" destId="{B9B67632-3199-431D-901D-B44488B9185B}" srcOrd="5" destOrd="0" presId="urn:microsoft.com/office/officeart/2008/layout/LinedList"/>
    <dgm:cxn modelId="{C55D6DE6-6BF6-47DA-BBC3-29C30408BCD5}" type="presParOf" srcId="{529C49DE-52C1-48B5-9F46-D04C195213C7}" destId="{749F757A-D4EA-4EA1-8295-A1139F69A017}" srcOrd="6" destOrd="0" presId="urn:microsoft.com/office/officeart/2008/layout/LinedList"/>
    <dgm:cxn modelId="{805A8CB0-7F0F-46E2-8CAA-0151258CD0D7}" type="presParOf" srcId="{529C49DE-52C1-48B5-9F46-D04C195213C7}" destId="{9647A080-1587-4A02-A9D6-EC63B862450A}" srcOrd="7" destOrd="0" presId="urn:microsoft.com/office/officeart/2008/layout/LinedList"/>
    <dgm:cxn modelId="{473A82EF-D8C9-4601-9EBA-0C75A397F54D}" type="presParOf" srcId="{9647A080-1587-4A02-A9D6-EC63B862450A}" destId="{427C815D-FADD-41EE-ABCE-89A92E0C76DD}" srcOrd="0" destOrd="0" presId="urn:microsoft.com/office/officeart/2008/layout/LinedList"/>
    <dgm:cxn modelId="{CB0CFBC5-B15A-4E27-9314-9DF2EEFA4EAF}" type="presParOf" srcId="{9647A080-1587-4A02-A9D6-EC63B862450A}" destId="{576FCD52-2E8B-4186-A35F-4736CE1A2F97}" srcOrd="1" destOrd="0" presId="urn:microsoft.com/office/officeart/2008/layout/LinedList"/>
    <dgm:cxn modelId="{3EB8A6D6-7AE4-48F1-82D7-A6BA3E6570A7}" type="presParOf" srcId="{9647A080-1587-4A02-A9D6-EC63B862450A}" destId="{FF2F3450-DC8B-4A7E-8AE1-960D115A70C3}" srcOrd="2" destOrd="0" presId="urn:microsoft.com/office/officeart/2008/layout/LinedList"/>
    <dgm:cxn modelId="{8AF17E01-4E24-4767-BF68-811698CF6CB4}" type="presParOf" srcId="{529C49DE-52C1-48B5-9F46-D04C195213C7}" destId="{535CECA1-4096-4DD3-BF56-D111084999AC}" srcOrd="8" destOrd="0" presId="urn:microsoft.com/office/officeart/2008/layout/LinedList"/>
    <dgm:cxn modelId="{DEE7B56E-E113-48F3-BEAE-FD26B41E74D7}" type="presParOf" srcId="{529C49DE-52C1-48B5-9F46-D04C195213C7}" destId="{B858DDBC-D40D-4878-ACBC-1D1076CB64B9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8CA697-4011-4E86-949B-A4182CC36AF7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4F3D832-AF19-40A2-B756-3432D123A1D3}">
      <dgm:prSet phldrT="[Текст]"/>
      <dgm:spPr/>
      <dgm:t>
        <a:bodyPr/>
        <a:lstStyle/>
        <a:p>
          <a:r>
            <a:rPr lang="ru-RU" dirty="0"/>
            <a:t>Выбрать </a:t>
          </a:r>
          <a:r>
            <a:rPr lang="ru-RU" dirty="0" err="1"/>
            <a:t>сельхозкультуру</a:t>
          </a:r>
          <a:r>
            <a:rPr lang="ru-RU" dirty="0"/>
            <a:t>, которую планируете застраховать</a:t>
          </a:r>
        </a:p>
      </dgm:t>
    </dgm:pt>
    <dgm:pt modelId="{9B3C9617-FDF7-4D87-92A9-0C282B59F2E1}" type="parTrans" cxnId="{A000B3AB-111A-431A-B6EC-7C0E28119A7D}">
      <dgm:prSet/>
      <dgm:spPr/>
      <dgm:t>
        <a:bodyPr/>
        <a:lstStyle/>
        <a:p>
          <a:endParaRPr lang="ru-RU"/>
        </a:p>
      </dgm:t>
    </dgm:pt>
    <dgm:pt modelId="{2AD235F3-A961-4121-AF78-9A455A40C985}" type="sibTrans" cxnId="{A000B3AB-111A-431A-B6EC-7C0E28119A7D}">
      <dgm:prSet/>
      <dgm:spPr/>
      <dgm:t>
        <a:bodyPr/>
        <a:lstStyle/>
        <a:p>
          <a:endParaRPr lang="ru-RU"/>
        </a:p>
      </dgm:t>
    </dgm:pt>
    <dgm:pt modelId="{DDFA9049-F3DC-42D6-A7C6-00AEDE409CDF}">
      <dgm:prSet phldrT="[Текст]"/>
      <dgm:spPr/>
      <dgm:t>
        <a:bodyPr/>
        <a:lstStyle/>
        <a:p>
          <a:r>
            <a:rPr lang="ru-RU" dirty="0"/>
            <a:t>Ознакомиться с едиными правилами страхования (размещены на сайте НСА)</a:t>
          </a:r>
        </a:p>
      </dgm:t>
    </dgm:pt>
    <dgm:pt modelId="{BF46B92D-7605-42B2-B567-580FE3FA2322}" type="parTrans" cxnId="{D9A6B41A-9455-42B1-B01F-BF1856CE2036}">
      <dgm:prSet/>
      <dgm:spPr/>
      <dgm:t>
        <a:bodyPr/>
        <a:lstStyle/>
        <a:p>
          <a:endParaRPr lang="ru-RU"/>
        </a:p>
      </dgm:t>
    </dgm:pt>
    <dgm:pt modelId="{0A213E9F-8F3E-45AA-A83A-DC3CF315B990}" type="sibTrans" cxnId="{D9A6B41A-9455-42B1-B01F-BF1856CE2036}">
      <dgm:prSet/>
      <dgm:spPr/>
      <dgm:t>
        <a:bodyPr/>
        <a:lstStyle/>
        <a:p>
          <a:endParaRPr lang="ru-RU"/>
        </a:p>
      </dgm:t>
    </dgm:pt>
    <dgm:pt modelId="{2D479226-70E4-498A-B744-3E87B1DAD9BB}">
      <dgm:prSet phldrT="[Текст]"/>
      <dgm:spPr/>
      <dgm:t>
        <a:bodyPr/>
        <a:lstStyle/>
        <a:p>
          <a:r>
            <a:rPr lang="ru-RU" dirty="0"/>
            <a:t>Выбрать страховую компанию (перечень компаний размещен на сайте НСА) </a:t>
          </a:r>
        </a:p>
      </dgm:t>
    </dgm:pt>
    <dgm:pt modelId="{FF52D25A-AD77-4E27-9BA9-8953A8BB80D1}" type="parTrans" cxnId="{60722F6E-9147-4414-867F-AC2740DC77F8}">
      <dgm:prSet/>
      <dgm:spPr/>
      <dgm:t>
        <a:bodyPr/>
        <a:lstStyle/>
        <a:p>
          <a:endParaRPr lang="ru-RU"/>
        </a:p>
      </dgm:t>
    </dgm:pt>
    <dgm:pt modelId="{78D8C1FB-DF6A-44D5-92D8-CB26AA5E7041}" type="sibTrans" cxnId="{60722F6E-9147-4414-867F-AC2740DC77F8}">
      <dgm:prSet/>
      <dgm:spPr/>
      <dgm:t>
        <a:bodyPr/>
        <a:lstStyle/>
        <a:p>
          <a:endParaRPr lang="ru-RU"/>
        </a:p>
      </dgm:t>
    </dgm:pt>
    <dgm:pt modelId="{511CE445-81DE-465C-BB83-98B795797902}">
      <dgm:prSet/>
      <dgm:spPr/>
      <dgm:t>
        <a:bodyPr/>
        <a:lstStyle/>
        <a:p>
          <a:r>
            <a:rPr lang="ru-RU" dirty="0"/>
            <a:t>Выбрать программу страхования (риски, франшизу, страховую сумму)</a:t>
          </a:r>
        </a:p>
      </dgm:t>
    </dgm:pt>
    <dgm:pt modelId="{10E01E1E-839A-40F2-B4E0-456E368049D0}" type="parTrans" cxnId="{5A07CB9C-A175-4A4B-8DD2-115B01404E0A}">
      <dgm:prSet/>
      <dgm:spPr/>
      <dgm:t>
        <a:bodyPr/>
        <a:lstStyle/>
        <a:p>
          <a:endParaRPr lang="ru-RU"/>
        </a:p>
      </dgm:t>
    </dgm:pt>
    <dgm:pt modelId="{B5E1C580-D51D-4AC7-B56B-38A111E38194}" type="sibTrans" cxnId="{5A07CB9C-A175-4A4B-8DD2-115B01404E0A}">
      <dgm:prSet/>
      <dgm:spPr/>
      <dgm:t>
        <a:bodyPr/>
        <a:lstStyle/>
        <a:p>
          <a:endParaRPr lang="ru-RU"/>
        </a:p>
      </dgm:t>
    </dgm:pt>
    <dgm:pt modelId="{C1B0B392-2996-4770-ADAF-FCEC1E95DA35}">
      <dgm:prSet phldrT="[Текст]"/>
      <dgm:spPr/>
      <dgm:t>
        <a:bodyPr/>
        <a:lstStyle/>
        <a:p>
          <a:r>
            <a:rPr lang="ru-RU" dirty="0"/>
            <a:t>Заключить договор страхования</a:t>
          </a:r>
        </a:p>
      </dgm:t>
    </dgm:pt>
    <dgm:pt modelId="{CF6882BA-9792-4300-BEA6-A6A0ED4D0D60}" type="parTrans" cxnId="{02A024D3-D467-41FD-BC47-256141BCCB8C}">
      <dgm:prSet/>
      <dgm:spPr/>
      <dgm:t>
        <a:bodyPr/>
        <a:lstStyle/>
        <a:p>
          <a:endParaRPr lang="ru-RU"/>
        </a:p>
      </dgm:t>
    </dgm:pt>
    <dgm:pt modelId="{087FAA27-656F-4AB9-A0A9-ABBC618408EB}" type="sibTrans" cxnId="{02A024D3-D467-41FD-BC47-256141BCCB8C}">
      <dgm:prSet/>
      <dgm:spPr/>
      <dgm:t>
        <a:bodyPr/>
        <a:lstStyle/>
        <a:p>
          <a:endParaRPr lang="ru-RU"/>
        </a:p>
      </dgm:t>
    </dgm:pt>
    <dgm:pt modelId="{3BBB97D8-7A01-46AB-A5E2-B9FCF4111A3F}" type="pres">
      <dgm:prSet presAssocID="{2D8CA697-4011-4E86-949B-A4182CC36AF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EB636B-DE0F-4BD1-83A8-93ED5649E764}" type="pres">
      <dgm:prSet presAssocID="{2D8CA697-4011-4E86-949B-A4182CC36AF7}" presName="dummyMaxCanvas" presStyleCnt="0">
        <dgm:presLayoutVars/>
      </dgm:prSet>
      <dgm:spPr/>
    </dgm:pt>
    <dgm:pt modelId="{546B587B-B330-4E3F-941A-555558EF786F}" type="pres">
      <dgm:prSet presAssocID="{2D8CA697-4011-4E86-949B-A4182CC36AF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D73503-01C2-441D-8BE5-D9B4D397FABF}" type="pres">
      <dgm:prSet presAssocID="{2D8CA697-4011-4E86-949B-A4182CC36AF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EB766-E259-48EA-B65A-1D694470D438}" type="pres">
      <dgm:prSet presAssocID="{2D8CA697-4011-4E86-949B-A4182CC36AF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3E5EE-68A9-42FE-8A91-DF66E2F61CF6}" type="pres">
      <dgm:prSet presAssocID="{2D8CA697-4011-4E86-949B-A4182CC36AF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2AB0D-CA45-4E25-9A20-7E63BE5547AE}" type="pres">
      <dgm:prSet presAssocID="{2D8CA697-4011-4E86-949B-A4182CC36AF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4C08F-0A94-4B9A-A374-5DA3A004C200}" type="pres">
      <dgm:prSet presAssocID="{2D8CA697-4011-4E86-949B-A4182CC36AF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BF09A-08DE-4921-A2EF-6494348F1600}" type="pres">
      <dgm:prSet presAssocID="{2D8CA697-4011-4E86-949B-A4182CC36AF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520B5-C5C5-4C3E-B631-44F2EF951D60}" type="pres">
      <dgm:prSet presAssocID="{2D8CA697-4011-4E86-949B-A4182CC36AF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BDFF9-A8EB-4B4E-BC5D-B8004C351123}" type="pres">
      <dgm:prSet presAssocID="{2D8CA697-4011-4E86-949B-A4182CC36AF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CC9940-00B4-4094-8466-1EEAC3166DA4}" type="pres">
      <dgm:prSet presAssocID="{2D8CA697-4011-4E86-949B-A4182CC36AF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3DDE7-34BD-4F62-AD1D-2BE8DCA1D499}" type="pres">
      <dgm:prSet presAssocID="{2D8CA697-4011-4E86-949B-A4182CC36AF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BEA82-FAAA-4C0C-8070-4E9AD829E6E1}" type="pres">
      <dgm:prSet presAssocID="{2D8CA697-4011-4E86-949B-A4182CC36AF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DE58A-7EAB-4ACB-B579-09F8D15A561C}" type="pres">
      <dgm:prSet presAssocID="{2D8CA697-4011-4E86-949B-A4182CC36AF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A8DC7-7E97-4DCD-BCBF-CDB9A8248D05}" type="pres">
      <dgm:prSet presAssocID="{2D8CA697-4011-4E86-949B-A4182CC36AF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00B3AB-111A-431A-B6EC-7C0E28119A7D}" srcId="{2D8CA697-4011-4E86-949B-A4182CC36AF7}" destId="{44F3D832-AF19-40A2-B756-3432D123A1D3}" srcOrd="0" destOrd="0" parTransId="{9B3C9617-FDF7-4D87-92A9-0C282B59F2E1}" sibTransId="{2AD235F3-A961-4121-AF78-9A455A40C985}"/>
    <dgm:cxn modelId="{5AC65813-C6B8-4445-AD41-4C45B0593C9C}" type="presOf" srcId="{DDFA9049-F3DC-42D6-A7C6-00AEDE409CDF}" destId="{6FD73503-01C2-441D-8BE5-D9B4D397FABF}" srcOrd="0" destOrd="0" presId="urn:microsoft.com/office/officeart/2005/8/layout/vProcess5"/>
    <dgm:cxn modelId="{45055885-8862-4330-8106-727B72BADD73}" type="presOf" srcId="{2D479226-70E4-498A-B744-3E87B1DAD9BB}" destId="{4C6EB766-E259-48EA-B65A-1D694470D438}" srcOrd="0" destOrd="0" presId="urn:microsoft.com/office/officeart/2005/8/layout/vProcess5"/>
    <dgm:cxn modelId="{FBCE4BBA-E0E5-460A-A505-412A6EEE4156}" type="presOf" srcId="{C1B0B392-2996-4770-ADAF-FCEC1E95DA35}" destId="{A33A8DC7-7E97-4DCD-BCBF-CDB9A8248D05}" srcOrd="1" destOrd="0" presId="urn:microsoft.com/office/officeart/2005/8/layout/vProcess5"/>
    <dgm:cxn modelId="{D8EDE741-62AB-48A8-8687-2F5ECA0CDE35}" type="presOf" srcId="{44F3D832-AF19-40A2-B756-3432D123A1D3}" destId="{E6CC9940-00B4-4094-8466-1EEAC3166DA4}" srcOrd="1" destOrd="0" presId="urn:microsoft.com/office/officeart/2005/8/layout/vProcess5"/>
    <dgm:cxn modelId="{5A07CB9C-A175-4A4B-8DD2-115B01404E0A}" srcId="{2D8CA697-4011-4E86-949B-A4182CC36AF7}" destId="{511CE445-81DE-465C-BB83-98B795797902}" srcOrd="3" destOrd="0" parTransId="{10E01E1E-839A-40F2-B4E0-456E368049D0}" sibTransId="{B5E1C580-D51D-4AC7-B56B-38A111E38194}"/>
    <dgm:cxn modelId="{2E15BE3E-9131-4419-9915-3AA20F2C31AB}" type="presOf" srcId="{2D8CA697-4011-4E86-949B-A4182CC36AF7}" destId="{3BBB97D8-7A01-46AB-A5E2-B9FCF4111A3F}" srcOrd="0" destOrd="0" presId="urn:microsoft.com/office/officeart/2005/8/layout/vProcess5"/>
    <dgm:cxn modelId="{CC417D74-744E-496C-A16C-3BE00EB8A911}" type="presOf" srcId="{0A213E9F-8F3E-45AA-A83A-DC3CF315B990}" destId="{47ABF09A-08DE-4921-A2EF-6494348F1600}" srcOrd="0" destOrd="0" presId="urn:microsoft.com/office/officeart/2005/8/layout/vProcess5"/>
    <dgm:cxn modelId="{91DAA8A7-C764-4C28-BAE7-F0A7028A2B03}" type="presOf" srcId="{2AD235F3-A961-4121-AF78-9A455A40C985}" destId="{3694C08F-0A94-4B9A-A374-5DA3A004C200}" srcOrd="0" destOrd="0" presId="urn:microsoft.com/office/officeart/2005/8/layout/vProcess5"/>
    <dgm:cxn modelId="{9858125B-CF33-4E58-9C90-53E10991E9ED}" type="presOf" srcId="{DDFA9049-F3DC-42D6-A7C6-00AEDE409CDF}" destId="{C3A3DDE7-34BD-4F62-AD1D-2BE8DCA1D499}" srcOrd="1" destOrd="0" presId="urn:microsoft.com/office/officeart/2005/8/layout/vProcess5"/>
    <dgm:cxn modelId="{3EBF14C5-D63A-40C0-8F8E-8300DE8CE6BD}" type="presOf" srcId="{44F3D832-AF19-40A2-B756-3432D123A1D3}" destId="{546B587B-B330-4E3F-941A-555558EF786F}" srcOrd="0" destOrd="0" presId="urn:microsoft.com/office/officeart/2005/8/layout/vProcess5"/>
    <dgm:cxn modelId="{714A553E-6410-481B-BE49-9F930ADA2208}" type="presOf" srcId="{B5E1C580-D51D-4AC7-B56B-38A111E38194}" destId="{54BBDFF9-A8EB-4B4E-BC5D-B8004C351123}" srcOrd="0" destOrd="0" presId="urn:microsoft.com/office/officeart/2005/8/layout/vProcess5"/>
    <dgm:cxn modelId="{C80801B8-98C6-4C1C-A84E-C920DC7A6DDE}" type="presOf" srcId="{511CE445-81DE-465C-BB83-98B795797902}" destId="{625DE58A-7EAB-4ACB-B579-09F8D15A561C}" srcOrd="1" destOrd="0" presId="urn:microsoft.com/office/officeart/2005/8/layout/vProcess5"/>
    <dgm:cxn modelId="{8F17AFD8-6D3B-4E36-B8AA-4F0254C3854A}" type="presOf" srcId="{511CE445-81DE-465C-BB83-98B795797902}" destId="{10A3E5EE-68A9-42FE-8A91-DF66E2F61CF6}" srcOrd="0" destOrd="0" presId="urn:microsoft.com/office/officeart/2005/8/layout/vProcess5"/>
    <dgm:cxn modelId="{3D1BCE7F-A57C-4A33-9096-D381ECEDE476}" type="presOf" srcId="{2D479226-70E4-498A-B744-3E87B1DAD9BB}" destId="{EECBEA82-FAAA-4C0C-8070-4E9AD829E6E1}" srcOrd="1" destOrd="0" presId="urn:microsoft.com/office/officeart/2005/8/layout/vProcess5"/>
    <dgm:cxn modelId="{FD643420-743F-4EC0-A13F-48F0E76B6F0B}" type="presOf" srcId="{78D8C1FB-DF6A-44D5-92D8-CB26AA5E7041}" destId="{276520B5-C5C5-4C3E-B631-44F2EF951D60}" srcOrd="0" destOrd="0" presId="urn:microsoft.com/office/officeart/2005/8/layout/vProcess5"/>
    <dgm:cxn modelId="{D9A6B41A-9455-42B1-B01F-BF1856CE2036}" srcId="{2D8CA697-4011-4E86-949B-A4182CC36AF7}" destId="{DDFA9049-F3DC-42D6-A7C6-00AEDE409CDF}" srcOrd="1" destOrd="0" parTransId="{BF46B92D-7605-42B2-B567-580FE3FA2322}" sibTransId="{0A213E9F-8F3E-45AA-A83A-DC3CF315B990}"/>
    <dgm:cxn modelId="{60722F6E-9147-4414-867F-AC2740DC77F8}" srcId="{2D8CA697-4011-4E86-949B-A4182CC36AF7}" destId="{2D479226-70E4-498A-B744-3E87B1DAD9BB}" srcOrd="2" destOrd="0" parTransId="{FF52D25A-AD77-4E27-9BA9-8953A8BB80D1}" sibTransId="{78D8C1FB-DF6A-44D5-92D8-CB26AA5E7041}"/>
    <dgm:cxn modelId="{02A024D3-D467-41FD-BC47-256141BCCB8C}" srcId="{2D8CA697-4011-4E86-949B-A4182CC36AF7}" destId="{C1B0B392-2996-4770-ADAF-FCEC1E95DA35}" srcOrd="4" destOrd="0" parTransId="{CF6882BA-9792-4300-BEA6-A6A0ED4D0D60}" sibTransId="{087FAA27-656F-4AB9-A0A9-ABBC618408EB}"/>
    <dgm:cxn modelId="{3E4783EC-5253-4643-A3C2-E1A09F048EDA}" type="presOf" srcId="{C1B0B392-2996-4770-ADAF-FCEC1E95DA35}" destId="{9C52AB0D-CA45-4E25-9A20-7E63BE5547AE}" srcOrd="0" destOrd="0" presId="urn:microsoft.com/office/officeart/2005/8/layout/vProcess5"/>
    <dgm:cxn modelId="{5A59C37E-1FD0-4C15-9C7A-BB862913D75E}" type="presParOf" srcId="{3BBB97D8-7A01-46AB-A5E2-B9FCF4111A3F}" destId="{25EB636B-DE0F-4BD1-83A8-93ED5649E764}" srcOrd="0" destOrd="0" presId="urn:microsoft.com/office/officeart/2005/8/layout/vProcess5"/>
    <dgm:cxn modelId="{E0446B34-CEA3-4757-8E83-175191D51E1B}" type="presParOf" srcId="{3BBB97D8-7A01-46AB-A5E2-B9FCF4111A3F}" destId="{546B587B-B330-4E3F-941A-555558EF786F}" srcOrd="1" destOrd="0" presId="urn:microsoft.com/office/officeart/2005/8/layout/vProcess5"/>
    <dgm:cxn modelId="{3D403406-A841-4DC0-BE29-AD65F03638F7}" type="presParOf" srcId="{3BBB97D8-7A01-46AB-A5E2-B9FCF4111A3F}" destId="{6FD73503-01C2-441D-8BE5-D9B4D397FABF}" srcOrd="2" destOrd="0" presId="urn:microsoft.com/office/officeart/2005/8/layout/vProcess5"/>
    <dgm:cxn modelId="{64FB5D6B-836E-476A-B91C-2B9CDAA2AE87}" type="presParOf" srcId="{3BBB97D8-7A01-46AB-A5E2-B9FCF4111A3F}" destId="{4C6EB766-E259-48EA-B65A-1D694470D438}" srcOrd="3" destOrd="0" presId="urn:microsoft.com/office/officeart/2005/8/layout/vProcess5"/>
    <dgm:cxn modelId="{3E76DB8C-078A-47DA-AB44-B0C633544AA5}" type="presParOf" srcId="{3BBB97D8-7A01-46AB-A5E2-B9FCF4111A3F}" destId="{10A3E5EE-68A9-42FE-8A91-DF66E2F61CF6}" srcOrd="4" destOrd="0" presId="urn:microsoft.com/office/officeart/2005/8/layout/vProcess5"/>
    <dgm:cxn modelId="{E414A0FC-CDD2-4C07-A5E2-0FFA7DD9ACDB}" type="presParOf" srcId="{3BBB97D8-7A01-46AB-A5E2-B9FCF4111A3F}" destId="{9C52AB0D-CA45-4E25-9A20-7E63BE5547AE}" srcOrd="5" destOrd="0" presId="urn:microsoft.com/office/officeart/2005/8/layout/vProcess5"/>
    <dgm:cxn modelId="{720B5760-0E08-4956-B44E-9BE3D664A34C}" type="presParOf" srcId="{3BBB97D8-7A01-46AB-A5E2-B9FCF4111A3F}" destId="{3694C08F-0A94-4B9A-A374-5DA3A004C200}" srcOrd="6" destOrd="0" presId="urn:microsoft.com/office/officeart/2005/8/layout/vProcess5"/>
    <dgm:cxn modelId="{AD490D6A-1FA4-4A4C-9E16-2D77A0C21CE3}" type="presParOf" srcId="{3BBB97D8-7A01-46AB-A5E2-B9FCF4111A3F}" destId="{47ABF09A-08DE-4921-A2EF-6494348F1600}" srcOrd="7" destOrd="0" presId="urn:microsoft.com/office/officeart/2005/8/layout/vProcess5"/>
    <dgm:cxn modelId="{774EA066-9634-4395-A234-4B19853FB0BC}" type="presParOf" srcId="{3BBB97D8-7A01-46AB-A5E2-B9FCF4111A3F}" destId="{276520B5-C5C5-4C3E-B631-44F2EF951D60}" srcOrd="8" destOrd="0" presId="urn:microsoft.com/office/officeart/2005/8/layout/vProcess5"/>
    <dgm:cxn modelId="{984CBD49-F19E-46F6-BE78-53859059DEAA}" type="presParOf" srcId="{3BBB97D8-7A01-46AB-A5E2-B9FCF4111A3F}" destId="{54BBDFF9-A8EB-4B4E-BC5D-B8004C351123}" srcOrd="9" destOrd="0" presId="urn:microsoft.com/office/officeart/2005/8/layout/vProcess5"/>
    <dgm:cxn modelId="{4DE2A2DD-39E8-4515-99DB-D88C22440259}" type="presParOf" srcId="{3BBB97D8-7A01-46AB-A5E2-B9FCF4111A3F}" destId="{E6CC9940-00B4-4094-8466-1EEAC3166DA4}" srcOrd="10" destOrd="0" presId="urn:microsoft.com/office/officeart/2005/8/layout/vProcess5"/>
    <dgm:cxn modelId="{E533AB6B-3E19-4265-9128-D7ADB235A45C}" type="presParOf" srcId="{3BBB97D8-7A01-46AB-A5E2-B9FCF4111A3F}" destId="{C3A3DDE7-34BD-4F62-AD1D-2BE8DCA1D499}" srcOrd="11" destOrd="0" presId="urn:microsoft.com/office/officeart/2005/8/layout/vProcess5"/>
    <dgm:cxn modelId="{E1D7CA52-79CD-490F-9B8C-EA354F06EDC7}" type="presParOf" srcId="{3BBB97D8-7A01-46AB-A5E2-B9FCF4111A3F}" destId="{EECBEA82-FAAA-4C0C-8070-4E9AD829E6E1}" srcOrd="12" destOrd="0" presId="urn:microsoft.com/office/officeart/2005/8/layout/vProcess5"/>
    <dgm:cxn modelId="{5F88A82E-CF9D-4F8A-A1FF-C5CA899A3530}" type="presParOf" srcId="{3BBB97D8-7A01-46AB-A5E2-B9FCF4111A3F}" destId="{625DE58A-7EAB-4ACB-B579-09F8D15A561C}" srcOrd="13" destOrd="0" presId="urn:microsoft.com/office/officeart/2005/8/layout/vProcess5"/>
    <dgm:cxn modelId="{4680559A-8670-471D-9037-18A552A1D299}" type="presParOf" srcId="{3BBB97D8-7A01-46AB-A5E2-B9FCF4111A3F}" destId="{A33A8DC7-7E97-4DCD-BCBF-CDB9A8248D0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BBF34-DEF0-43F9-BE8A-DE2350281BE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E43203-AC03-4332-9224-1668AD65F3A0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Договор страхования </a:t>
          </a:r>
          <a:r>
            <a:rPr lang="ru-RU" sz="1600" dirty="0" smtClean="0">
              <a:latin typeface="+mn-lt"/>
              <a:cs typeface="Arial" panose="020B0604020202020204" pitchFamily="34" charset="0"/>
            </a:rPr>
            <a:t>заключен до момента прекращения вегетации (перехода в зимнее состояние покоя) многолетних насаждений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4C520E71-C319-48C3-9FB2-F955C2C42DCD}" type="parTrans" cxnId="{C26C8266-26C4-47A3-85A0-418BBD7F5B5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0BAD90BF-A6E6-4403-9B92-2187494D5C73}" type="sibTrans" cxnId="{C26C8266-26C4-47A3-85A0-418BBD7F5B5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F899CA58-F127-49D6-B75A-0631CA482807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С/х культура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включена в план с/х страхования </a:t>
          </a:r>
          <a:r>
            <a:rPr lang="ru-RU" sz="1600" dirty="0">
              <a:latin typeface="+mn-lt"/>
              <a:cs typeface="Arial" panose="020B0604020202020204" pitchFamily="34" charset="0"/>
            </a:rPr>
            <a:t>на текущий год. Страхованию подлежит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вся площадь в субъекте РФ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634D2726-8F8F-4B2E-8E14-B53A3EFE3D1F}" type="parTrans" cxnId="{C00DEC88-5E64-4B7A-93D1-8CE5D7428D18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7650E092-4032-4829-A9B3-975E5D2A82E9}" type="sibTrans" cxnId="{C00DEC88-5E64-4B7A-93D1-8CE5D7428D18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AC17409A-C1E0-43CF-9B70-7E277B6F962F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Договор страхования вступил в силу и по нему перечислена </a:t>
          </a:r>
          <a:r>
            <a:rPr lang="ru-RU" sz="1600" b="1" dirty="0">
              <a:latin typeface="+mn-lt"/>
              <a:cs typeface="Arial" panose="020B0604020202020204" pitchFamily="34" charset="0"/>
            </a:rPr>
            <a:t>50% </a:t>
          </a:r>
          <a:r>
            <a:rPr lang="ru-RU" sz="1600" dirty="0">
              <a:latin typeface="+mn-lt"/>
              <a:cs typeface="Arial" panose="020B0604020202020204" pitchFamily="34" charset="0"/>
            </a:rPr>
            <a:t>начисленной страховой премии</a:t>
          </a:r>
        </a:p>
      </dgm:t>
    </dgm:pt>
    <dgm:pt modelId="{35054A7E-5F67-4BF4-9595-AFD97357CCC7}" type="parTrans" cxnId="{DA9A6661-6C89-4B23-85A7-777BB3475B89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D8770C35-842A-49C9-AD15-651A7F394D3B}" type="sibTrans" cxnId="{DA9A6661-6C89-4B23-85A7-777BB3475B89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DFA185E1-9A09-4770-BF82-BF6BEADB09BB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Страховая сумма в договоре страхования установлена в размере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не менее чем 70% страховой стоимости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05620AC8-0F77-426A-912B-998E00791387}" type="parTrans" cxnId="{2FAF1FF4-6FED-4E54-BDD5-E6037AC817E4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81416C7E-35E0-4982-A3D5-EEEAFBF9E833}" type="sibTrans" cxnId="{2FAF1FF4-6FED-4E54-BDD5-E6037AC817E4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131DF645-5181-4DD2-9406-937EF6012BA5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Франшиза составляет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от 10 до 50%</a:t>
          </a:r>
          <a:r>
            <a:rPr lang="ru-RU" sz="1600" dirty="0">
              <a:latin typeface="+mn-lt"/>
              <a:cs typeface="Arial" panose="020B0604020202020204" pitchFamily="34" charset="0"/>
            </a:rPr>
            <a:t> страховой суммы</a:t>
          </a:r>
        </a:p>
      </dgm:t>
    </dgm:pt>
    <dgm:pt modelId="{02ABCC6B-FC90-44CD-807F-85EF1F504A77}" type="parTrans" cxnId="{4696226D-690E-404F-9DEB-585DAF1FE7CE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F8721E0E-853C-49E8-8AC2-D6D1A9BDE4E3}" type="sibTrans" cxnId="{4696226D-690E-404F-9DEB-585DAF1FE7CE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7481A84A-1C48-47FB-9B17-C0BE0033C6C9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Расчет страховой стоимости осуществляется согласно методикам, утвержденным Минсельхозом</a:t>
          </a:r>
        </a:p>
      </dgm:t>
    </dgm:pt>
    <dgm:pt modelId="{D4C1FADA-BC54-42F2-AC93-973F33E0999C}" type="parTrans" cxnId="{EB23FFE1-36E9-437E-A4B3-9B5CE8BA68E6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E8671E38-F465-481B-A86A-7CC3E22928D4}" type="sibTrans" cxnId="{EB23FFE1-36E9-437E-A4B3-9B5CE8BA68E6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E6184586-3D53-44A4-BDD3-FCD35BAFD2CE}">
      <dgm:prSet phldrT="[Текст]" custT="1"/>
      <dgm:spPr/>
      <dgm:t>
        <a:bodyPr/>
        <a:lstStyle/>
        <a:p>
          <a:r>
            <a:rPr lang="ru-RU" sz="1600" dirty="0">
              <a:latin typeface="+mn-lt"/>
              <a:cs typeface="Arial" panose="020B0604020202020204" pitchFamily="34" charset="0"/>
            </a:rPr>
            <a:t>Договор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не может быть прекращен </a:t>
          </a:r>
          <a:r>
            <a:rPr lang="ru-RU" sz="1600" dirty="0">
              <a:latin typeface="+mn-lt"/>
              <a:cs typeface="Arial" panose="020B0604020202020204" pitchFamily="34" charset="0"/>
            </a:rPr>
            <a:t>до наступления срока, на который он был заключен, </a:t>
          </a:r>
          <a:r>
            <a:rPr lang="ru-RU" sz="1600" b="1" dirty="0">
              <a:latin typeface="+mn-lt"/>
              <a:cs typeface="Arial" panose="020B0604020202020204" pitchFamily="34" charset="0"/>
            </a:rPr>
            <a:t>кроме случаев</a:t>
          </a:r>
          <a:r>
            <a:rPr lang="ru-RU" sz="1600" dirty="0">
              <a:latin typeface="+mn-lt"/>
              <a:cs typeface="Arial" panose="020B0604020202020204" pitchFamily="34" charset="0"/>
            </a:rPr>
            <a:t>, предусмотренных </a:t>
          </a:r>
          <a:r>
            <a:rPr lang="ru-RU" sz="1600" b="1" dirty="0">
              <a:latin typeface="+mn-lt"/>
              <a:cs typeface="Arial" panose="020B0604020202020204" pitchFamily="34" charset="0"/>
            </a:rPr>
            <a:t>статьей 958 ГК РФ</a:t>
          </a:r>
          <a:endParaRPr lang="ru-RU" sz="1600" dirty="0">
            <a:latin typeface="+mn-lt"/>
            <a:cs typeface="Arial" panose="020B0604020202020204" pitchFamily="34" charset="0"/>
          </a:endParaRPr>
        </a:p>
      </dgm:t>
    </dgm:pt>
    <dgm:pt modelId="{C47277EE-AA70-47CF-BC54-08CD54DCCC8B}" type="parTrans" cxnId="{352F9EEA-BBBB-4439-B311-B3BCD9695B8A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A657E97D-6912-4C2B-9576-E05F236371B8}" type="sibTrans" cxnId="{352F9EEA-BBBB-4439-B311-B3BCD9695B8A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1C368672-9EE0-4066-B5E8-B962DC1F36DF}" type="pres">
      <dgm:prSet presAssocID="{01ABBF34-DEF0-43F9-BE8A-DE2350281B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A9531D5-74D7-45DB-A12B-9A27D1EFE75C}" type="pres">
      <dgm:prSet presAssocID="{01ABBF34-DEF0-43F9-BE8A-DE2350281BEE}" presName="Name1" presStyleCnt="0"/>
      <dgm:spPr/>
    </dgm:pt>
    <dgm:pt modelId="{CC4D5DC0-B89E-4980-9BA0-E1BB357B9BB0}" type="pres">
      <dgm:prSet presAssocID="{01ABBF34-DEF0-43F9-BE8A-DE2350281BEE}" presName="cycle" presStyleCnt="0"/>
      <dgm:spPr/>
    </dgm:pt>
    <dgm:pt modelId="{31918EF4-D54F-4E5A-95D3-5703D2CD9B1D}" type="pres">
      <dgm:prSet presAssocID="{01ABBF34-DEF0-43F9-BE8A-DE2350281BEE}" presName="srcNode" presStyleLbl="node1" presStyleIdx="0" presStyleCnt="7"/>
      <dgm:spPr/>
    </dgm:pt>
    <dgm:pt modelId="{536297F8-E3C6-47DF-A54F-17A10902CB1D}" type="pres">
      <dgm:prSet presAssocID="{01ABBF34-DEF0-43F9-BE8A-DE2350281BEE}" presName="conn" presStyleLbl="parChTrans1D2" presStyleIdx="0" presStyleCnt="1" custLinFactNeighborX="173" custLinFactNeighborY="2"/>
      <dgm:spPr/>
      <dgm:t>
        <a:bodyPr/>
        <a:lstStyle/>
        <a:p>
          <a:endParaRPr lang="ru-RU"/>
        </a:p>
      </dgm:t>
    </dgm:pt>
    <dgm:pt modelId="{43F7B879-BB53-4072-BB16-D1273BB79FEE}" type="pres">
      <dgm:prSet presAssocID="{01ABBF34-DEF0-43F9-BE8A-DE2350281BEE}" presName="extraNode" presStyleLbl="node1" presStyleIdx="0" presStyleCnt="7"/>
      <dgm:spPr/>
    </dgm:pt>
    <dgm:pt modelId="{C76B933D-D6ED-48C8-905E-E26799030403}" type="pres">
      <dgm:prSet presAssocID="{01ABBF34-DEF0-43F9-BE8A-DE2350281BEE}" presName="dstNode" presStyleLbl="node1" presStyleIdx="0" presStyleCnt="7"/>
      <dgm:spPr/>
    </dgm:pt>
    <dgm:pt modelId="{567C2558-004C-4FBB-9E0D-C9815D63CC15}" type="pres">
      <dgm:prSet presAssocID="{F899CA58-F127-49D6-B75A-0631CA48280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0DF82-4463-475A-A043-B070AC07E248}" type="pres">
      <dgm:prSet presAssocID="{F899CA58-F127-49D6-B75A-0631CA482807}" presName="accent_1" presStyleCnt="0"/>
      <dgm:spPr/>
    </dgm:pt>
    <dgm:pt modelId="{C5AD077C-450F-4215-A7B9-9207667B22E2}" type="pres">
      <dgm:prSet presAssocID="{F899CA58-F127-49D6-B75A-0631CA482807}" presName="accentRepeatNode" presStyleLbl="solidFgAcc1" presStyleIdx="0" presStyleCnt="7"/>
      <dgm:spPr/>
    </dgm:pt>
    <dgm:pt modelId="{5A1C4CD0-4A51-45F9-BF2B-8FEC0190CA0C}" type="pres">
      <dgm:prSet presAssocID="{59E43203-AC03-4332-9224-1668AD65F3A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AC974-9164-4E8B-AD57-7423DACF7206}" type="pres">
      <dgm:prSet presAssocID="{59E43203-AC03-4332-9224-1668AD65F3A0}" presName="accent_2" presStyleCnt="0"/>
      <dgm:spPr/>
    </dgm:pt>
    <dgm:pt modelId="{ED1634C3-677E-408B-9144-65B2DB7D2C6B}" type="pres">
      <dgm:prSet presAssocID="{59E43203-AC03-4332-9224-1668AD65F3A0}" presName="accentRepeatNode" presStyleLbl="solidFgAcc1" presStyleIdx="1" presStyleCnt="7"/>
      <dgm:spPr/>
    </dgm:pt>
    <dgm:pt modelId="{8810C58A-B1DA-48C5-9235-A4B17796F688}" type="pres">
      <dgm:prSet presAssocID="{AC17409A-C1E0-43CF-9B70-7E277B6F962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26755-A43C-4B6A-BCC6-2E4A0632DCB1}" type="pres">
      <dgm:prSet presAssocID="{AC17409A-C1E0-43CF-9B70-7E277B6F962F}" presName="accent_3" presStyleCnt="0"/>
      <dgm:spPr/>
    </dgm:pt>
    <dgm:pt modelId="{6265A231-D807-4578-87F7-5CAD492CE34A}" type="pres">
      <dgm:prSet presAssocID="{AC17409A-C1E0-43CF-9B70-7E277B6F962F}" presName="accentRepeatNode" presStyleLbl="solidFgAcc1" presStyleIdx="2" presStyleCnt="7"/>
      <dgm:spPr/>
    </dgm:pt>
    <dgm:pt modelId="{9D1EF3D9-1AF2-4172-A69C-4A6C9422B153}" type="pres">
      <dgm:prSet presAssocID="{DFA185E1-9A09-4770-BF82-BF6BEADB09B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50163-990B-4F0B-B6AD-EC512F6066A0}" type="pres">
      <dgm:prSet presAssocID="{DFA185E1-9A09-4770-BF82-BF6BEADB09BB}" presName="accent_4" presStyleCnt="0"/>
      <dgm:spPr/>
    </dgm:pt>
    <dgm:pt modelId="{B84E17B2-D509-4432-A956-B55A3252ABBD}" type="pres">
      <dgm:prSet presAssocID="{DFA185E1-9A09-4770-BF82-BF6BEADB09BB}" presName="accentRepeatNode" presStyleLbl="solidFgAcc1" presStyleIdx="3" presStyleCnt="7"/>
      <dgm:spPr/>
    </dgm:pt>
    <dgm:pt modelId="{D57E442E-BED5-4957-812F-E629F96A56CD}" type="pres">
      <dgm:prSet presAssocID="{131DF645-5181-4DD2-9406-937EF6012BA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3A725-AF99-4254-B08F-6DB629BC4C05}" type="pres">
      <dgm:prSet presAssocID="{131DF645-5181-4DD2-9406-937EF6012BA5}" presName="accent_5" presStyleCnt="0"/>
      <dgm:spPr/>
    </dgm:pt>
    <dgm:pt modelId="{5A0FACB0-42EB-4A1E-9278-1A31381537C6}" type="pres">
      <dgm:prSet presAssocID="{131DF645-5181-4DD2-9406-937EF6012BA5}" presName="accentRepeatNode" presStyleLbl="solidFgAcc1" presStyleIdx="4" presStyleCnt="7"/>
      <dgm:spPr/>
    </dgm:pt>
    <dgm:pt modelId="{22749D63-25EF-4DF9-99D1-84AF0DBAEB0E}" type="pres">
      <dgm:prSet presAssocID="{7481A84A-1C48-47FB-9B17-C0BE0033C6C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A9A6E-33E0-4ED8-B3F5-4CAC813942C8}" type="pres">
      <dgm:prSet presAssocID="{7481A84A-1C48-47FB-9B17-C0BE0033C6C9}" presName="accent_6" presStyleCnt="0"/>
      <dgm:spPr/>
    </dgm:pt>
    <dgm:pt modelId="{0D74C856-D17B-467E-A87A-83DE07580B2D}" type="pres">
      <dgm:prSet presAssocID="{7481A84A-1C48-47FB-9B17-C0BE0033C6C9}" presName="accentRepeatNode" presStyleLbl="solidFgAcc1" presStyleIdx="5" presStyleCnt="7"/>
      <dgm:spPr/>
    </dgm:pt>
    <dgm:pt modelId="{776CF797-EDB6-46BF-9D1A-87DDF7A868D5}" type="pres">
      <dgm:prSet presAssocID="{E6184586-3D53-44A4-BDD3-FCD35BAFD2C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34C03-0BCD-4538-AF84-C2EA538E824A}" type="pres">
      <dgm:prSet presAssocID="{E6184586-3D53-44A4-BDD3-FCD35BAFD2CE}" presName="accent_7" presStyleCnt="0"/>
      <dgm:spPr/>
    </dgm:pt>
    <dgm:pt modelId="{E854E8CC-0267-4E27-877D-8A2ECE22CDAA}" type="pres">
      <dgm:prSet presAssocID="{E6184586-3D53-44A4-BDD3-FCD35BAFD2CE}" presName="accentRepeatNode" presStyleLbl="solidFgAcc1" presStyleIdx="6" presStyleCnt="7"/>
      <dgm:spPr/>
    </dgm:pt>
  </dgm:ptLst>
  <dgm:cxnLst>
    <dgm:cxn modelId="{E80BB71D-E785-485C-B95D-70FBE07079DC}" type="presOf" srcId="{DFA185E1-9A09-4770-BF82-BF6BEADB09BB}" destId="{9D1EF3D9-1AF2-4172-A69C-4A6C9422B153}" srcOrd="0" destOrd="0" presId="urn:microsoft.com/office/officeart/2008/layout/VerticalCurvedList"/>
    <dgm:cxn modelId="{9E9F2740-346F-4BAD-A9D6-F2A50B981933}" type="presOf" srcId="{E6184586-3D53-44A4-BDD3-FCD35BAFD2CE}" destId="{776CF797-EDB6-46BF-9D1A-87DDF7A868D5}" srcOrd="0" destOrd="0" presId="urn:microsoft.com/office/officeart/2008/layout/VerticalCurvedList"/>
    <dgm:cxn modelId="{D2989123-87B1-425B-B055-50D57F52CBB9}" type="presOf" srcId="{59E43203-AC03-4332-9224-1668AD65F3A0}" destId="{5A1C4CD0-4A51-45F9-BF2B-8FEC0190CA0C}" srcOrd="0" destOrd="0" presId="urn:microsoft.com/office/officeart/2008/layout/VerticalCurvedList"/>
    <dgm:cxn modelId="{C26C8266-26C4-47A3-85A0-418BBD7F5B52}" srcId="{01ABBF34-DEF0-43F9-BE8A-DE2350281BEE}" destId="{59E43203-AC03-4332-9224-1668AD65F3A0}" srcOrd="1" destOrd="0" parTransId="{4C520E71-C319-48C3-9FB2-F955C2C42DCD}" sibTransId="{0BAD90BF-A6E6-4403-9B92-2187494D5C73}"/>
    <dgm:cxn modelId="{DA9A6661-6C89-4B23-85A7-777BB3475B89}" srcId="{01ABBF34-DEF0-43F9-BE8A-DE2350281BEE}" destId="{AC17409A-C1E0-43CF-9B70-7E277B6F962F}" srcOrd="2" destOrd="0" parTransId="{35054A7E-5F67-4BF4-9595-AFD97357CCC7}" sibTransId="{D8770C35-842A-49C9-AD15-651A7F394D3B}"/>
    <dgm:cxn modelId="{EE0B0044-0D80-4C31-98E8-E38872114965}" type="presOf" srcId="{F899CA58-F127-49D6-B75A-0631CA482807}" destId="{567C2558-004C-4FBB-9E0D-C9815D63CC15}" srcOrd="0" destOrd="0" presId="urn:microsoft.com/office/officeart/2008/layout/VerticalCurvedList"/>
    <dgm:cxn modelId="{6A8A78D1-B290-42E9-B3F5-A1971E2AD101}" type="presOf" srcId="{01ABBF34-DEF0-43F9-BE8A-DE2350281BEE}" destId="{1C368672-9EE0-4066-B5E8-B962DC1F36DF}" srcOrd="0" destOrd="0" presId="urn:microsoft.com/office/officeart/2008/layout/VerticalCurvedList"/>
    <dgm:cxn modelId="{86071BD7-E326-49E5-BA1D-CD4A6DA1B815}" type="presOf" srcId="{131DF645-5181-4DD2-9406-937EF6012BA5}" destId="{D57E442E-BED5-4957-812F-E629F96A56CD}" srcOrd="0" destOrd="0" presId="urn:microsoft.com/office/officeart/2008/layout/VerticalCurvedList"/>
    <dgm:cxn modelId="{8C585DF7-1AD0-4B9C-B10D-0D0F1FCED276}" type="presOf" srcId="{7481A84A-1C48-47FB-9B17-C0BE0033C6C9}" destId="{22749D63-25EF-4DF9-99D1-84AF0DBAEB0E}" srcOrd="0" destOrd="0" presId="urn:microsoft.com/office/officeart/2008/layout/VerticalCurvedList"/>
    <dgm:cxn modelId="{352F9EEA-BBBB-4439-B311-B3BCD9695B8A}" srcId="{01ABBF34-DEF0-43F9-BE8A-DE2350281BEE}" destId="{E6184586-3D53-44A4-BDD3-FCD35BAFD2CE}" srcOrd="6" destOrd="0" parTransId="{C47277EE-AA70-47CF-BC54-08CD54DCCC8B}" sibTransId="{A657E97D-6912-4C2B-9576-E05F236371B8}"/>
    <dgm:cxn modelId="{D726860E-0791-4C27-B8A7-44748EA119AF}" type="presOf" srcId="{AC17409A-C1E0-43CF-9B70-7E277B6F962F}" destId="{8810C58A-B1DA-48C5-9235-A4B17796F688}" srcOrd="0" destOrd="0" presId="urn:microsoft.com/office/officeart/2008/layout/VerticalCurvedList"/>
    <dgm:cxn modelId="{0AC79176-AE7B-489B-9C87-15041ED93263}" type="presOf" srcId="{7650E092-4032-4829-A9B3-975E5D2A82E9}" destId="{536297F8-E3C6-47DF-A54F-17A10902CB1D}" srcOrd="0" destOrd="0" presId="urn:microsoft.com/office/officeart/2008/layout/VerticalCurvedList"/>
    <dgm:cxn modelId="{C00DEC88-5E64-4B7A-93D1-8CE5D7428D18}" srcId="{01ABBF34-DEF0-43F9-BE8A-DE2350281BEE}" destId="{F899CA58-F127-49D6-B75A-0631CA482807}" srcOrd="0" destOrd="0" parTransId="{634D2726-8F8F-4B2E-8E14-B53A3EFE3D1F}" sibTransId="{7650E092-4032-4829-A9B3-975E5D2A82E9}"/>
    <dgm:cxn modelId="{2FAF1FF4-6FED-4E54-BDD5-E6037AC817E4}" srcId="{01ABBF34-DEF0-43F9-BE8A-DE2350281BEE}" destId="{DFA185E1-9A09-4770-BF82-BF6BEADB09BB}" srcOrd="3" destOrd="0" parTransId="{05620AC8-0F77-426A-912B-998E00791387}" sibTransId="{81416C7E-35E0-4982-A3D5-EEEAFBF9E833}"/>
    <dgm:cxn modelId="{4696226D-690E-404F-9DEB-585DAF1FE7CE}" srcId="{01ABBF34-DEF0-43F9-BE8A-DE2350281BEE}" destId="{131DF645-5181-4DD2-9406-937EF6012BA5}" srcOrd="4" destOrd="0" parTransId="{02ABCC6B-FC90-44CD-807F-85EF1F504A77}" sibTransId="{F8721E0E-853C-49E8-8AC2-D6D1A9BDE4E3}"/>
    <dgm:cxn modelId="{EB23FFE1-36E9-437E-A4B3-9B5CE8BA68E6}" srcId="{01ABBF34-DEF0-43F9-BE8A-DE2350281BEE}" destId="{7481A84A-1C48-47FB-9B17-C0BE0033C6C9}" srcOrd="5" destOrd="0" parTransId="{D4C1FADA-BC54-42F2-AC93-973F33E0999C}" sibTransId="{E8671E38-F465-481B-A86A-7CC3E22928D4}"/>
    <dgm:cxn modelId="{FDF7A04A-3BA7-43D1-B538-7C429DC74895}" type="presParOf" srcId="{1C368672-9EE0-4066-B5E8-B962DC1F36DF}" destId="{FA9531D5-74D7-45DB-A12B-9A27D1EFE75C}" srcOrd="0" destOrd="0" presId="urn:microsoft.com/office/officeart/2008/layout/VerticalCurvedList"/>
    <dgm:cxn modelId="{944C1D78-6158-4214-A5CB-39DAD0D33C53}" type="presParOf" srcId="{FA9531D5-74D7-45DB-A12B-9A27D1EFE75C}" destId="{CC4D5DC0-B89E-4980-9BA0-E1BB357B9BB0}" srcOrd="0" destOrd="0" presId="urn:microsoft.com/office/officeart/2008/layout/VerticalCurvedList"/>
    <dgm:cxn modelId="{588D1C5C-65D5-415E-A959-DCDD69D6029F}" type="presParOf" srcId="{CC4D5DC0-B89E-4980-9BA0-E1BB357B9BB0}" destId="{31918EF4-D54F-4E5A-95D3-5703D2CD9B1D}" srcOrd="0" destOrd="0" presId="urn:microsoft.com/office/officeart/2008/layout/VerticalCurvedList"/>
    <dgm:cxn modelId="{DF90BD3B-4EBA-4B9D-AE7C-15A830055947}" type="presParOf" srcId="{CC4D5DC0-B89E-4980-9BA0-E1BB357B9BB0}" destId="{536297F8-E3C6-47DF-A54F-17A10902CB1D}" srcOrd="1" destOrd="0" presId="urn:microsoft.com/office/officeart/2008/layout/VerticalCurvedList"/>
    <dgm:cxn modelId="{98EF5810-D133-4A83-818D-4AE495D6EF95}" type="presParOf" srcId="{CC4D5DC0-B89E-4980-9BA0-E1BB357B9BB0}" destId="{43F7B879-BB53-4072-BB16-D1273BB79FEE}" srcOrd="2" destOrd="0" presId="urn:microsoft.com/office/officeart/2008/layout/VerticalCurvedList"/>
    <dgm:cxn modelId="{9760F60C-FDF3-45B2-9E3B-0E47C5074661}" type="presParOf" srcId="{CC4D5DC0-B89E-4980-9BA0-E1BB357B9BB0}" destId="{C76B933D-D6ED-48C8-905E-E26799030403}" srcOrd="3" destOrd="0" presId="urn:microsoft.com/office/officeart/2008/layout/VerticalCurvedList"/>
    <dgm:cxn modelId="{0D11E29A-9180-47AF-A8BF-C3B2A18C8551}" type="presParOf" srcId="{FA9531D5-74D7-45DB-A12B-9A27D1EFE75C}" destId="{567C2558-004C-4FBB-9E0D-C9815D63CC15}" srcOrd="1" destOrd="0" presId="urn:microsoft.com/office/officeart/2008/layout/VerticalCurvedList"/>
    <dgm:cxn modelId="{FD25102D-D102-427D-80A2-7FD8A3CB0044}" type="presParOf" srcId="{FA9531D5-74D7-45DB-A12B-9A27D1EFE75C}" destId="{E000DF82-4463-475A-A043-B070AC07E248}" srcOrd="2" destOrd="0" presId="urn:microsoft.com/office/officeart/2008/layout/VerticalCurvedList"/>
    <dgm:cxn modelId="{2EBDA12E-B9A7-45DC-AB08-3A17C6C66C43}" type="presParOf" srcId="{E000DF82-4463-475A-A043-B070AC07E248}" destId="{C5AD077C-450F-4215-A7B9-9207667B22E2}" srcOrd="0" destOrd="0" presId="urn:microsoft.com/office/officeart/2008/layout/VerticalCurvedList"/>
    <dgm:cxn modelId="{3BC3E7B1-2967-41AB-AB82-D516CFAB49C9}" type="presParOf" srcId="{FA9531D5-74D7-45DB-A12B-9A27D1EFE75C}" destId="{5A1C4CD0-4A51-45F9-BF2B-8FEC0190CA0C}" srcOrd="3" destOrd="0" presId="urn:microsoft.com/office/officeart/2008/layout/VerticalCurvedList"/>
    <dgm:cxn modelId="{48060C20-F484-429D-A62B-55DFD6903951}" type="presParOf" srcId="{FA9531D5-74D7-45DB-A12B-9A27D1EFE75C}" destId="{EE1AC974-9164-4E8B-AD57-7423DACF7206}" srcOrd="4" destOrd="0" presId="urn:microsoft.com/office/officeart/2008/layout/VerticalCurvedList"/>
    <dgm:cxn modelId="{CD248AF0-0798-42DD-B3D4-FC57A0B257D9}" type="presParOf" srcId="{EE1AC974-9164-4E8B-AD57-7423DACF7206}" destId="{ED1634C3-677E-408B-9144-65B2DB7D2C6B}" srcOrd="0" destOrd="0" presId="urn:microsoft.com/office/officeart/2008/layout/VerticalCurvedList"/>
    <dgm:cxn modelId="{B3AA75C6-FE5F-45D3-934C-3ED395F14FED}" type="presParOf" srcId="{FA9531D5-74D7-45DB-A12B-9A27D1EFE75C}" destId="{8810C58A-B1DA-48C5-9235-A4B17796F688}" srcOrd="5" destOrd="0" presId="urn:microsoft.com/office/officeart/2008/layout/VerticalCurvedList"/>
    <dgm:cxn modelId="{C020FB14-B693-427F-80BE-90E559E165B3}" type="presParOf" srcId="{FA9531D5-74D7-45DB-A12B-9A27D1EFE75C}" destId="{6C526755-A43C-4B6A-BCC6-2E4A0632DCB1}" srcOrd="6" destOrd="0" presId="urn:microsoft.com/office/officeart/2008/layout/VerticalCurvedList"/>
    <dgm:cxn modelId="{CEB1ADB3-16D3-4EAF-B6FC-355F4CD92590}" type="presParOf" srcId="{6C526755-A43C-4B6A-BCC6-2E4A0632DCB1}" destId="{6265A231-D807-4578-87F7-5CAD492CE34A}" srcOrd="0" destOrd="0" presId="urn:microsoft.com/office/officeart/2008/layout/VerticalCurvedList"/>
    <dgm:cxn modelId="{AE4B542A-2705-4D9E-9CAB-13C6780F6B30}" type="presParOf" srcId="{FA9531D5-74D7-45DB-A12B-9A27D1EFE75C}" destId="{9D1EF3D9-1AF2-4172-A69C-4A6C9422B153}" srcOrd="7" destOrd="0" presId="urn:microsoft.com/office/officeart/2008/layout/VerticalCurvedList"/>
    <dgm:cxn modelId="{ECFDAD1C-CF36-4BAC-B2E1-AD2217F0EC00}" type="presParOf" srcId="{FA9531D5-74D7-45DB-A12B-9A27D1EFE75C}" destId="{50950163-990B-4F0B-B6AD-EC512F6066A0}" srcOrd="8" destOrd="0" presId="urn:microsoft.com/office/officeart/2008/layout/VerticalCurvedList"/>
    <dgm:cxn modelId="{1BDFFFFC-E507-4948-AE41-34E1102AEC76}" type="presParOf" srcId="{50950163-990B-4F0B-B6AD-EC512F6066A0}" destId="{B84E17B2-D509-4432-A956-B55A3252ABBD}" srcOrd="0" destOrd="0" presId="urn:microsoft.com/office/officeart/2008/layout/VerticalCurvedList"/>
    <dgm:cxn modelId="{7F770BDF-6674-4B8E-9B73-9C298ACBE495}" type="presParOf" srcId="{FA9531D5-74D7-45DB-A12B-9A27D1EFE75C}" destId="{D57E442E-BED5-4957-812F-E629F96A56CD}" srcOrd="9" destOrd="0" presId="urn:microsoft.com/office/officeart/2008/layout/VerticalCurvedList"/>
    <dgm:cxn modelId="{419A35F2-527C-4B8D-A1FC-030707271124}" type="presParOf" srcId="{FA9531D5-74D7-45DB-A12B-9A27D1EFE75C}" destId="{1223A725-AF99-4254-B08F-6DB629BC4C05}" srcOrd="10" destOrd="0" presId="urn:microsoft.com/office/officeart/2008/layout/VerticalCurvedList"/>
    <dgm:cxn modelId="{ACDF1444-BBCC-44A5-BCB0-31941735A2E0}" type="presParOf" srcId="{1223A725-AF99-4254-B08F-6DB629BC4C05}" destId="{5A0FACB0-42EB-4A1E-9278-1A31381537C6}" srcOrd="0" destOrd="0" presId="urn:microsoft.com/office/officeart/2008/layout/VerticalCurvedList"/>
    <dgm:cxn modelId="{A3752CFE-C52F-4693-8D9D-2A26C2158F75}" type="presParOf" srcId="{FA9531D5-74D7-45DB-A12B-9A27D1EFE75C}" destId="{22749D63-25EF-4DF9-99D1-84AF0DBAEB0E}" srcOrd="11" destOrd="0" presId="urn:microsoft.com/office/officeart/2008/layout/VerticalCurvedList"/>
    <dgm:cxn modelId="{F9E4F049-E3F2-4DD9-B1FC-211573E740CB}" type="presParOf" srcId="{FA9531D5-74D7-45DB-A12B-9A27D1EFE75C}" destId="{6CAA9A6E-33E0-4ED8-B3F5-4CAC813942C8}" srcOrd="12" destOrd="0" presId="urn:microsoft.com/office/officeart/2008/layout/VerticalCurvedList"/>
    <dgm:cxn modelId="{9B4EC7E1-5508-47B3-8057-59ECFF67C044}" type="presParOf" srcId="{6CAA9A6E-33E0-4ED8-B3F5-4CAC813942C8}" destId="{0D74C856-D17B-467E-A87A-83DE07580B2D}" srcOrd="0" destOrd="0" presId="urn:microsoft.com/office/officeart/2008/layout/VerticalCurvedList"/>
    <dgm:cxn modelId="{BAF08216-6121-4D29-995C-DB10110F38B0}" type="presParOf" srcId="{FA9531D5-74D7-45DB-A12B-9A27D1EFE75C}" destId="{776CF797-EDB6-46BF-9D1A-87DDF7A868D5}" srcOrd="13" destOrd="0" presId="urn:microsoft.com/office/officeart/2008/layout/VerticalCurvedList"/>
    <dgm:cxn modelId="{21C164C4-7E68-408F-BD5F-2A8B06F18EF5}" type="presParOf" srcId="{FA9531D5-74D7-45DB-A12B-9A27D1EFE75C}" destId="{B5034C03-0BCD-4538-AF84-C2EA538E824A}" srcOrd="14" destOrd="0" presId="urn:microsoft.com/office/officeart/2008/layout/VerticalCurvedList"/>
    <dgm:cxn modelId="{1487F200-0E80-4FFE-97D0-DBA728D76479}" type="presParOf" srcId="{B5034C03-0BCD-4538-AF84-C2EA538E824A}" destId="{E854E8CC-0267-4E27-877D-8A2ECE22CDAA}" srcOrd="0" destOrd="0" presId="urn:microsoft.com/office/officeart/2008/layout/VerticalCurvedList"/>
  </dgm:cxnLst>
  <dgm:bg>
    <a:solidFill>
      <a:schemeClr val="accent3">
        <a:lumMod val="40000"/>
        <a:lumOff val="60000"/>
        <a:alpha val="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1D9504-44D1-451E-BAE4-31A9B8CA145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A14C98-770C-421E-A509-C9F262D97428}">
      <dgm:prSet custT="1"/>
      <dgm:spPr/>
      <dgm:t>
        <a:bodyPr/>
        <a:lstStyle/>
        <a:p>
          <a:pPr rtl="0"/>
          <a:r>
            <a:rPr lang="ru-RU" sz="1600" dirty="0"/>
            <a:t>- соблюдать агротехнику, в том числе выполнять все мероприятия, предусмотренные технологической картой</a:t>
          </a:r>
        </a:p>
      </dgm:t>
    </dgm:pt>
    <dgm:pt modelId="{DDAE3106-26E5-4F77-A739-F4FB7DD92EF0}" type="parTrans" cxnId="{7B47195C-A140-4D4B-B6D2-DD54C86B82E8}">
      <dgm:prSet/>
      <dgm:spPr/>
      <dgm:t>
        <a:bodyPr/>
        <a:lstStyle/>
        <a:p>
          <a:endParaRPr lang="ru-RU"/>
        </a:p>
      </dgm:t>
    </dgm:pt>
    <dgm:pt modelId="{D16B09DE-63F7-4DC7-80EB-3A0ECE74B5FF}" type="sibTrans" cxnId="{7B47195C-A140-4D4B-B6D2-DD54C86B82E8}">
      <dgm:prSet/>
      <dgm:spPr/>
      <dgm:t>
        <a:bodyPr/>
        <a:lstStyle/>
        <a:p>
          <a:endParaRPr lang="ru-RU"/>
        </a:p>
      </dgm:t>
    </dgm:pt>
    <dgm:pt modelId="{93D150D1-B3DB-4149-ABCA-F4F1C68379E1}">
      <dgm:prSet custT="1"/>
      <dgm:spPr/>
      <dgm:t>
        <a:bodyPr/>
        <a:lstStyle/>
        <a:p>
          <a:pPr rtl="0"/>
          <a:r>
            <a:rPr lang="ru-RU" sz="1600" dirty="0"/>
            <a:t>- письменно согласовать со Страховщиком внесение изменений в технологическую карту</a:t>
          </a:r>
        </a:p>
      </dgm:t>
    </dgm:pt>
    <dgm:pt modelId="{22EFAC34-AB08-4413-B18E-B55423AF950C}" type="parTrans" cxnId="{3E1E0F9B-6024-489D-9A37-9BDB09F653F9}">
      <dgm:prSet/>
      <dgm:spPr/>
      <dgm:t>
        <a:bodyPr/>
        <a:lstStyle/>
        <a:p>
          <a:endParaRPr lang="ru-RU"/>
        </a:p>
      </dgm:t>
    </dgm:pt>
    <dgm:pt modelId="{6CE5BD64-692B-4C5B-A2D6-C39D1C90A4E7}" type="sibTrans" cxnId="{3E1E0F9B-6024-489D-9A37-9BDB09F653F9}">
      <dgm:prSet/>
      <dgm:spPr/>
      <dgm:t>
        <a:bodyPr/>
        <a:lstStyle/>
        <a:p>
          <a:endParaRPr lang="ru-RU"/>
        </a:p>
      </dgm:t>
    </dgm:pt>
    <dgm:pt modelId="{708E6D26-6F12-4259-8AD8-71586A823797}">
      <dgm:prSet custT="1"/>
      <dgm:spPr/>
      <dgm:t>
        <a:bodyPr/>
        <a:lstStyle/>
        <a:p>
          <a:pPr rtl="0"/>
          <a:r>
            <a:rPr lang="ru-RU" sz="1600" dirty="0"/>
            <a:t>- предоставить Страховщику возможность произвести осмотр посевных площадей;</a:t>
          </a:r>
        </a:p>
      </dgm:t>
    </dgm:pt>
    <dgm:pt modelId="{D79C7C86-CD48-48EE-A3E7-1BED74E0B39B}" type="parTrans" cxnId="{12996236-A04B-4428-8792-89F954DF000F}">
      <dgm:prSet/>
      <dgm:spPr/>
      <dgm:t>
        <a:bodyPr/>
        <a:lstStyle/>
        <a:p>
          <a:endParaRPr lang="ru-RU"/>
        </a:p>
      </dgm:t>
    </dgm:pt>
    <dgm:pt modelId="{D1FCA0BB-4165-49E0-9D9A-3F19D8198557}" type="sibTrans" cxnId="{12996236-A04B-4428-8792-89F954DF000F}">
      <dgm:prSet/>
      <dgm:spPr/>
      <dgm:t>
        <a:bodyPr/>
        <a:lstStyle/>
        <a:p>
          <a:endParaRPr lang="ru-RU"/>
        </a:p>
      </dgm:t>
    </dgm:pt>
    <dgm:pt modelId="{2D0D4A2D-9233-4A42-A5A1-93AC54EA9B65}">
      <dgm:prSet custT="1"/>
      <dgm:spPr/>
      <dgm:t>
        <a:bodyPr/>
        <a:lstStyle/>
        <a:p>
          <a:pPr rtl="0"/>
          <a:r>
            <a:rPr lang="ru-RU" sz="1600" dirty="0"/>
            <a:t>- если посевы сельскохозяйственных культур погибли в результате страховых событий, и по агротехническим срокам возможен пересев, то произвести пересев. При признании произошедшего события, ставшего причиной проведения подсева, страховым случаем, затраты Страхователя на пересев возмещаются страховщиком.</a:t>
          </a:r>
        </a:p>
      </dgm:t>
    </dgm:pt>
    <dgm:pt modelId="{EAB711C8-94D0-4350-AF72-0933F7347FE0}" type="parTrans" cxnId="{88938A24-B0AF-45BE-A607-B6E57C9E6DDA}">
      <dgm:prSet/>
      <dgm:spPr/>
      <dgm:t>
        <a:bodyPr/>
        <a:lstStyle/>
        <a:p>
          <a:endParaRPr lang="ru-RU"/>
        </a:p>
      </dgm:t>
    </dgm:pt>
    <dgm:pt modelId="{59A2F6D6-7A80-425C-9776-0F512A40458E}" type="sibTrans" cxnId="{88938A24-B0AF-45BE-A607-B6E57C9E6DDA}">
      <dgm:prSet/>
      <dgm:spPr/>
      <dgm:t>
        <a:bodyPr/>
        <a:lstStyle/>
        <a:p>
          <a:endParaRPr lang="ru-RU"/>
        </a:p>
      </dgm:t>
    </dgm:pt>
    <dgm:pt modelId="{8B5BCACD-2358-4098-8019-21ECA39C7387}" type="pres">
      <dgm:prSet presAssocID="{8C1D9504-44D1-451E-BAE4-31A9B8CA14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BCB953-3EF9-449A-A7CD-B33A964CD272}" type="pres">
      <dgm:prSet presAssocID="{11A14C98-770C-421E-A509-C9F262D97428}" presName="composite" presStyleCnt="0"/>
      <dgm:spPr/>
    </dgm:pt>
    <dgm:pt modelId="{8261152D-9CA2-4DB3-A020-B1E139FC37AE}" type="pres">
      <dgm:prSet presAssocID="{11A14C98-770C-421E-A509-C9F262D97428}" presName="rect1" presStyleLbl="trAlignAcc1" presStyleIdx="0" presStyleCnt="4" custScaleX="69614" custScaleY="100740" custLinFactNeighborX="-4499" custLinFactNeighborY="-13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75891-D2AB-4A93-878C-7F1D39429291}" type="pres">
      <dgm:prSet presAssocID="{11A14C98-770C-421E-A509-C9F262D97428}" presName="rect2" presStyleLbl="fgImgPlace1" presStyleIdx="0" presStyleCnt="4" custScaleX="113052" custScaleY="98536" custLinFactNeighborX="19980" custLinFactNeighborY="-97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8ED2A8B-F207-409E-9FB2-1B1BC487AA45}" type="pres">
      <dgm:prSet presAssocID="{D16B09DE-63F7-4DC7-80EB-3A0ECE74B5FF}" presName="sibTrans" presStyleCnt="0"/>
      <dgm:spPr/>
    </dgm:pt>
    <dgm:pt modelId="{88C7481A-5827-4F7A-9C97-8DF2EE6BB9B4}" type="pres">
      <dgm:prSet presAssocID="{93D150D1-B3DB-4149-ABCA-F4F1C68379E1}" presName="composite" presStyleCnt="0"/>
      <dgm:spPr/>
    </dgm:pt>
    <dgm:pt modelId="{60AEFB9C-BFB9-4414-816C-7865E2C65EB0}" type="pres">
      <dgm:prSet presAssocID="{93D150D1-B3DB-4149-ABCA-F4F1C68379E1}" presName="rect1" presStyleLbl="trAlignAcc1" presStyleIdx="1" presStyleCnt="4" custScaleX="70881" custScaleY="100740" custLinFactNeighborX="-7120" custLinFactNeighborY="-15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04241-47CA-4E47-8BEC-2FE8B12BB3D2}" type="pres">
      <dgm:prSet presAssocID="{93D150D1-B3DB-4149-ABCA-F4F1C68379E1}" presName="rect2" presStyleLbl="fgImgPlace1" presStyleIdx="1" presStyleCnt="4" custScaleX="113168" custScaleY="98536" custLinFactNeighborY="-1149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0FD60C2-A78B-4B8B-9659-6992A86682E1}" type="pres">
      <dgm:prSet presAssocID="{6CE5BD64-692B-4C5B-A2D6-C39D1C90A4E7}" presName="sibTrans" presStyleCnt="0"/>
      <dgm:spPr/>
    </dgm:pt>
    <dgm:pt modelId="{713D3DB1-C000-46A9-882C-F2551779104A}" type="pres">
      <dgm:prSet presAssocID="{708E6D26-6F12-4259-8AD8-71586A823797}" presName="composite" presStyleCnt="0"/>
      <dgm:spPr/>
    </dgm:pt>
    <dgm:pt modelId="{40F9D1F1-11D7-4CC8-B464-C62B4E58C750}" type="pres">
      <dgm:prSet presAssocID="{708E6D26-6F12-4259-8AD8-71586A823797}" presName="rect1" presStyleLbl="trAlignAcc1" presStyleIdx="2" presStyleCnt="4" custScaleX="81925" custScaleY="100740" custLinFactNeighborX="-396" custLinFactNeighborY="-1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4E5CF-5FF1-4A90-81A0-58CF6301AA80}" type="pres">
      <dgm:prSet presAssocID="{708E6D26-6F12-4259-8AD8-71586A823797}" presName="rect2" presStyleLbl="fgImgPlace1" presStyleIdx="2" presStyleCnt="4" custScaleX="171315" custScaleY="98536" custLinFactNeighborX="7419" custLinFactNeighborY="-559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7E4FDE0-CC2C-4C66-B72A-A176E98CE84F}" type="pres">
      <dgm:prSet presAssocID="{D1FCA0BB-4165-49E0-9D9A-3F19D8198557}" presName="sibTrans" presStyleCnt="0"/>
      <dgm:spPr/>
    </dgm:pt>
    <dgm:pt modelId="{39A499F4-FFBA-4821-8B40-9A928F11B97B}" type="pres">
      <dgm:prSet presAssocID="{2D0D4A2D-9233-4A42-A5A1-93AC54EA9B65}" presName="composite" presStyleCnt="0"/>
      <dgm:spPr/>
    </dgm:pt>
    <dgm:pt modelId="{C490259C-CF00-47CF-AD64-DEC8AE61EF52}" type="pres">
      <dgm:prSet presAssocID="{2D0D4A2D-9233-4A42-A5A1-93AC54EA9B65}" presName="rect1" presStyleLbl="trAlignAcc1" presStyleIdx="3" presStyleCnt="4" custScaleX="156687" custScaleY="100740" custLinFactNeighborX="3707" custLinFactNeighborY="-82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7A389C-EA28-4CDC-A436-8D6138312D1E}" type="pres">
      <dgm:prSet presAssocID="{2D0D4A2D-9233-4A42-A5A1-93AC54EA9B65}" presName="rect2" presStyleLbl="fgImgPlace1" presStyleIdx="3" presStyleCnt="4" custScaleX="171141" custScaleY="98536" custLinFactX="-100000" custLinFactNeighborX="-119903" custLinFactNeighborY="-4581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45CC3FD0-E4B3-4CFE-BA9E-EB9B2443C6E1}" type="presOf" srcId="{2D0D4A2D-9233-4A42-A5A1-93AC54EA9B65}" destId="{C490259C-CF00-47CF-AD64-DEC8AE61EF52}" srcOrd="0" destOrd="0" presId="urn:microsoft.com/office/officeart/2008/layout/PictureStrips"/>
    <dgm:cxn modelId="{04C8C4E6-E226-47A2-A287-7A0AA31AAE96}" type="presOf" srcId="{11A14C98-770C-421E-A509-C9F262D97428}" destId="{8261152D-9CA2-4DB3-A020-B1E139FC37AE}" srcOrd="0" destOrd="0" presId="urn:microsoft.com/office/officeart/2008/layout/PictureStrips"/>
    <dgm:cxn modelId="{3E1E0F9B-6024-489D-9A37-9BDB09F653F9}" srcId="{8C1D9504-44D1-451E-BAE4-31A9B8CA145D}" destId="{93D150D1-B3DB-4149-ABCA-F4F1C68379E1}" srcOrd="1" destOrd="0" parTransId="{22EFAC34-AB08-4413-B18E-B55423AF950C}" sibTransId="{6CE5BD64-692B-4C5B-A2D6-C39D1C90A4E7}"/>
    <dgm:cxn modelId="{15A9734F-14FC-4A5F-A715-4E4F01769F7E}" type="presOf" srcId="{93D150D1-B3DB-4149-ABCA-F4F1C68379E1}" destId="{60AEFB9C-BFB9-4414-816C-7865E2C65EB0}" srcOrd="0" destOrd="0" presId="urn:microsoft.com/office/officeart/2008/layout/PictureStrips"/>
    <dgm:cxn modelId="{12996236-A04B-4428-8792-89F954DF000F}" srcId="{8C1D9504-44D1-451E-BAE4-31A9B8CA145D}" destId="{708E6D26-6F12-4259-8AD8-71586A823797}" srcOrd="2" destOrd="0" parTransId="{D79C7C86-CD48-48EE-A3E7-1BED74E0B39B}" sibTransId="{D1FCA0BB-4165-49E0-9D9A-3F19D8198557}"/>
    <dgm:cxn modelId="{7B47195C-A140-4D4B-B6D2-DD54C86B82E8}" srcId="{8C1D9504-44D1-451E-BAE4-31A9B8CA145D}" destId="{11A14C98-770C-421E-A509-C9F262D97428}" srcOrd="0" destOrd="0" parTransId="{DDAE3106-26E5-4F77-A739-F4FB7DD92EF0}" sibTransId="{D16B09DE-63F7-4DC7-80EB-3A0ECE74B5FF}"/>
    <dgm:cxn modelId="{8A8D2D12-8DD9-4A59-878C-6A891E731CD4}" type="presOf" srcId="{8C1D9504-44D1-451E-BAE4-31A9B8CA145D}" destId="{8B5BCACD-2358-4098-8019-21ECA39C7387}" srcOrd="0" destOrd="0" presId="urn:microsoft.com/office/officeart/2008/layout/PictureStrips"/>
    <dgm:cxn modelId="{88938A24-B0AF-45BE-A607-B6E57C9E6DDA}" srcId="{8C1D9504-44D1-451E-BAE4-31A9B8CA145D}" destId="{2D0D4A2D-9233-4A42-A5A1-93AC54EA9B65}" srcOrd="3" destOrd="0" parTransId="{EAB711C8-94D0-4350-AF72-0933F7347FE0}" sibTransId="{59A2F6D6-7A80-425C-9776-0F512A40458E}"/>
    <dgm:cxn modelId="{DCC583C8-316C-4C78-9F6F-F35148F38CFD}" type="presOf" srcId="{708E6D26-6F12-4259-8AD8-71586A823797}" destId="{40F9D1F1-11D7-4CC8-B464-C62B4E58C750}" srcOrd="0" destOrd="0" presId="urn:microsoft.com/office/officeart/2008/layout/PictureStrips"/>
    <dgm:cxn modelId="{0C331148-B270-4BA5-BB24-1F8732E640EB}" type="presParOf" srcId="{8B5BCACD-2358-4098-8019-21ECA39C7387}" destId="{22BCB953-3EF9-449A-A7CD-B33A964CD272}" srcOrd="0" destOrd="0" presId="urn:microsoft.com/office/officeart/2008/layout/PictureStrips"/>
    <dgm:cxn modelId="{64D5BD71-91EE-447D-B47E-88DBEC08F9C7}" type="presParOf" srcId="{22BCB953-3EF9-449A-A7CD-B33A964CD272}" destId="{8261152D-9CA2-4DB3-A020-B1E139FC37AE}" srcOrd="0" destOrd="0" presId="urn:microsoft.com/office/officeart/2008/layout/PictureStrips"/>
    <dgm:cxn modelId="{A788D4EA-3894-4C93-9C16-9954F4A5DFF6}" type="presParOf" srcId="{22BCB953-3EF9-449A-A7CD-B33A964CD272}" destId="{0E275891-D2AB-4A93-878C-7F1D39429291}" srcOrd="1" destOrd="0" presId="urn:microsoft.com/office/officeart/2008/layout/PictureStrips"/>
    <dgm:cxn modelId="{9CF02AFA-0458-4940-BEEF-436B2A6ECC7D}" type="presParOf" srcId="{8B5BCACD-2358-4098-8019-21ECA39C7387}" destId="{58ED2A8B-F207-409E-9FB2-1B1BC487AA45}" srcOrd="1" destOrd="0" presId="urn:microsoft.com/office/officeart/2008/layout/PictureStrips"/>
    <dgm:cxn modelId="{A58EA243-D729-4213-BADE-0B33DACCCC44}" type="presParOf" srcId="{8B5BCACD-2358-4098-8019-21ECA39C7387}" destId="{88C7481A-5827-4F7A-9C97-8DF2EE6BB9B4}" srcOrd="2" destOrd="0" presId="urn:microsoft.com/office/officeart/2008/layout/PictureStrips"/>
    <dgm:cxn modelId="{DFBB24E7-8AE1-4AE7-BF50-C02BD848CA6C}" type="presParOf" srcId="{88C7481A-5827-4F7A-9C97-8DF2EE6BB9B4}" destId="{60AEFB9C-BFB9-4414-816C-7865E2C65EB0}" srcOrd="0" destOrd="0" presId="urn:microsoft.com/office/officeart/2008/layout/PictureStrips"/>
    <dgm:cxn modelId="{3935FF46-CAC2-473D-8232-280174BF779E}" type="presParOf" srcId="{88C7481A-5827-4F7A-9C97-8DF2EE6BB9B4}" destId="{A0B04241-47CA-4E47-8BEC-2FE8B12BB3D2}" srcOrd="1" destOrd="0" presId="urn:microsoft.com/office/officeart/2008/layout/PictureStrips"/>
    <dgm:cxn modelId="{315F7880-0E96-4603-8813-35E848BD4205}" type="presParOf" srcId="{8B5BCACD-2358-4098-8019-21ECA39C7387}" destId="{20FD60C2-A78B-4B8B-9659-6992A86682E1}" srcOrd="3" destOrd="0" presId="urn:microsoft.com/office/officeart/2008/layout/PictureStrips"/>
    <dgm:cxn modelId="{87480507-0D43-4669-A5BF-610327A00FDE}" type="presParOf" srcId="{8B5BCACD-2358-4098-8019-21ECA39C7387}" destId="{713D3DB1-C000-46A9-882C-F2551779104A}" srcOrd="4" destOrd="0" presId="urn:microsoft.com/office/officeart/2008/layout/PictureStrips"/>
    <dgm:cxn modelId="{9338CC0B-0102-4E6C-A2A4-8CE69233000D}" type="presParOf" srcId="{713D3DB1-C000-46A9-882C-F2551779104A}" destId="{40F9D1F1-11D7-4CC8-B464-C62B4E58C750}" srcOrd="0" destOrd="0" presId="urn:microsoft.com/office/officeart/2008/layout/PictureStrips"/>
    <dgm:cxn modelId="{32738706-D05A-4BF1-B3E3-148D3F8F330C}" type="presParOf" srcId="{713D3DB1-C000-46A9-882C-F2551779104A}" destId="{7424E5CF-5FF1-4A90-81A0-58CF6301AA80}" srcOrd="1" destOrd="0" presId="urn:microsoft.com/office/officeart/2008/layout/PictureStrips"/>
    <dgm:cxn modelId="{2ED0921D-5E67-40B4-A9ED-02C96A39A83E}" type="presParOf" srcId="{8B5BCACD-2358-4098-8019-21ECA39C7387}" destId="{C7E4FDE0-CC2C-4C66-B72A-A176E98CE84F}" srcOrd="5" destOrd="0" presId="urn:microsoft.com/office/officeart/2008/layout/PictureStrips"/>
    <dgm:cxn modelId="{1243C8DB-34D1-4084-8741-8EE5824011F5}" type="presParOf" srcId="{8B5BCACD-2358-4098-8019-21ECA39C7387}" destId="{39A499F4-FFBA-4821-8B40-9A928F11B97B}" srcOrd="6" destOrd="0" presId="urn:microsoft.com/office/officeart/2008/layout/PictureStrips"/>
    <dgm:cxn modelId="{C9CFA5DE-77C6-4EEB-8CB8-864E8D59F21A}" type="presParOf" srcId="{39A499F4-FFBA-4821-8B40-9A928F11B97B}" destId="{C490259C-CF00-47CF-AD64-DEC8AE61EF52}" srcOrd="0" destOrd="0" presId="urn:microsoft.com/office/officeart/2008/layout/PictureStrips"/>
    <dgm:cxn modelId="{F489566B-32EE-43D6-A4FF-7F78CBA92F06}" type="presParOf" srcId="{39A499F4-FFBA-4821-8B40-9A928F11B97B}" destId="{FA7A389C-EA28-4CDC-A436-8D6138312D1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FF528-8AA7-4510-8127-53AC8666E735}">
      <dsp:nvSpPr>
        <dsp:cNvPr id="0" name=""/>
        <dsp:cNvSpPr/>
      </dsp:nvSpPr>
      <dsp:spPr>
        <a:xfrm>
          <a:off x="0" y="0"/>
          <a:ext cx="48245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38E42-E76D-4865-9DF5-90DB4DAFEC45}">
      <dsp:nvSpPr>
        <dsp:cNvPr id="0" name=""/>
        <dsp:cNvSpPr/>
      </dsp:nvSpPr>
      <dsp:spPr>
        <a:xfrm flipH="1">
          <a:off x="0" y="0"/>
          <a:ext cx="347559" cy="2736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rgbClr val="FF0000"/>
              </a:solidFill>
            </a:rPr>
            <a:t>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rgbClr val="FF0000"/>
              </a:solidFill>
            </a:rPr>
            <a:t>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rgbClr val="FF0000"/>
              </a:solidFill>
            </a:rPr>
            <a:t>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rgbClr val="FF0000"/>
              </a:solidFill>
            </a:rPr>
            <a:t>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rgbClr val="FF0000"/>
              </a:solidFill>
            </a:rPr>
            <a:t>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rgbClr val="FF0000"/>
              </a:solidFill>
            </a:rPr>
            <a:t>с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rgbClr val="FF0000"/>
              </a:solidFill>
            </a:rPr>
            <a:t>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rgbClr val="FF0000"/>
              </a:solidFill>
            </a:rPr>
            <a:t>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rgbClr val="FF0000"/>
              </a:solidFill>
            </a:rPr>
            <a:t>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rgbClr val="FF0000"/>
              </a:solidFill>
            </a:rPr>
            <a:t>н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rgbClr val="FF0000"/>
              </a:solidFill>
            </a:rPr>
            <a:t>о</a:t>
          </a:r>
        </a:p>
      </dsp:txBody>
      <dsp:txXfrm>
        <a:off x="0" y="0"/>
        <a:ext cx="347559" cy="2736304"/>
      </dsp:txXfrm>
    </dsp:sp>
    <dsp:sp modelId="{A9A20092-5595-4E85-A434-02B5E1B5084E}">
      <dsp:nvSpPr>
        <dsp:cNvPr id="0" name=""/>
        <dsp:cNvSpPr/>
      </dsp:nvSpPr>
      <dsp:spPr>
        <a:xfrm>
          <a:off x="419927" y="42754"/>
          <a:ext cx="3787260" cy="85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Минсельхоз России </a:t>
          </a:r>
          <a:br>
            <a:rPr lang="ru-RU" sz="2000" kern="1200" dirty="0"/>
          </a:br>
          <a:r>
            <a:rPr lang="ru-RU" sz="1600" i="1" kern="1200" dirty="0"/>
            <a:t>(«19» марта 2019 г. № ЕФ-17-26/3463)</a:t>
          </a:r>
        </a:p>
      </dsp:txBody>
      <dsp:txXfrm>
        <a:off x="419927" y="42754"/>
        <a:ext cx="3787260" cy="855094"/>
      </dsp:txXfrm>
    </dsp:sp>
    <dsp:sp modelId="{15419928-6455-4A0F-8137-09CFE6832054}">
      <dsp:nvSpPr>
        <dsp:cNvPr id="0" name=""/>
        <dsp:cNvSpPr/>
      </dsp:nvSpPr>
      <dsp:spPr>
        <a:xfrm>
          <a:off x="347559" y="897849"/>
          <a:ext cx="38596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BB2F8-3FC4-4B0B-B663-47AA2A6721EC}">
      <dsp:nvSpPr>
        <dsp:cNvPr id="0" name=""/>
        <dsp:cNvSpPr/>
      </dsp:nvSpPr>
      <dsp:spPr>
        <a:xfrm>
          <a:off x="419927" y="940604"/>
          <a:ext cx="3787260" cy="85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Минфин России </a:t>
          </a:r>
          <a:br>
            <a:rPr lang="ru-RU" sz="2000" kern="1200" dirty="0"/>
          </a:br>
          <a:r>
            <a:rPr lang="ru-RU" sz="1600" i="1" kern="1200" dirty="0"/>
            <a:t>(«15» марта 2019 г. №05-04-12/17308)</a:t>
          </a:r>
        </a:p>
      </dsp:txBody>
      <dsp:txXfrm>
        <a:off x="419927" y="940604"/>
        <a:ext cx="3787260" cy="855094"/>
      </dsp:txXfrm>
    </dsp:sp>
    <dsp:sp modelId="{B9B67632-3199-431D-901D-B44488B9185B}">
      <dsp:nvSpPr>
        <dsp:cNvPr id="0" name=""/>
        <dsp:cNvSpPr/>
      </dsp:nvSpPr>
      <dsp:spPr>
        <a:xfrm>
          <a:off x="347559" y="1795699"/>
          <a:ext cx="38596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FCD52-2E8B-4186-A35F-4736CE1A2F97}">
      <dsp:nvSpPr>
        <dsp:cNvPr id="0" name=""/>
        <dsp:cNvSpPr/>
      </dsp:nvSpPr>
      <dsp:spPr>
        <a:xfrm>
          <a:off x="419927" y="1838454"/>
          <a:ext cx="3787260" cy="855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Банк России </a:t>
          </a:r>
          <a:br>
            <a:rPr lang="ru-RU" sz="2000" kern="1200" dirty="0"/>
          </a:br>
          <a:r>
            <a:rPr lang="ru-RU" sz="1600" i="1" kern="1200" dirty="0"/>
            <a:t>(«14» марта 2019 г. № 53-1-4-8/819)</a:t>
          </a:r>
        </a:p>
      </dsp:txBody>
      <dsp:txXfrm>
        <a:off x="419927" y="1838454"/>
        <a:ext cx="3787260" cy="855094"/>
      </dsp:txXfrm>
    </dsp:sp>
    <dsp:sp modelId="{535CECA1-4096-4DD3-BF56-D111084999AC}">
      <dsp:nvSpPr>
        <dsp:cNvPr id="0" name=""/>
        <dsp:cNvSpPr/>
      </dsp:nvSpPr>
      <dsp:spPr>
        <a:xfrm>
          <a:off x="347559" y="2693549"/>
          <a:ext cx="38596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B587B-B330-4E3F-941A-555558EF786F}">
      <dsp:nvSpPr>
        <dsp:cNvPr id="0" name=""/>
        <dsp:cNvSpPr/>
      </dsp:nvSpPr>
      <dsp:spPr>
        <a:xfrm>
          <a:off x="0" y="0"/>
          <a:ext cx="6708276" cy="9719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Выбрать </a:t>
          </a:r>
          <a:r>
            <a:rPr lang="ru-RU" sz="2400" kern="1200" dirty="0" err="1"/>
            <a:t>сельхозкультуру</a:t>
          </a:r>
          <a:r>
            <a:rPr lang="ru-RU" sz="2400" kern="1200" dirty="0"/>
            <a:t>, которую планируете застраховать</a:t>
          </a:r>
        </a:p>
      </dsp:txBody>
      <dsp:txXfrm>
        <a:off x="28468" y="28468"/>
        <a:ext cx="5545730" cy="915029"/>
      </dsp:txXfrm>
    </dsp:sp>
    <dsp:sp modelId="{6FD73503-01C2-441D-8BE5-D9B4D397FABF}">
      <dsp:nvSpPr>
        <dsp:cNvPr id="0" name=""/>
        <dsp:cNvSpPr/>
      </dsp:nvSpPr>
      <dsp:spPr>
        <a:xfrm>
          <a:off x="500942" y="1106960"/>
          <a:ext cx="6708276" cy="971965"/>
        </a:xfrm>
        <a:prstGeom prst="roundRect">
          <a:avLst>
            <a:gd name="adj" fmla="val 1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Ознакомиться с едиными правилами страхования (размещены на сайте НСА)</a:t>
          </a:r>
        </a:p>
      </dsp:txBody>
      <dsp:txXfrm>
        <a:off x="529410" y="1135428"/>
        <a:ext cx="5518620" cy="915029"/>
      </dsp:txXfrm>
    </dsp:sp>
    <dsp:sp modelId="{4C6EB766-E259-48EA-B65A-1D694470D438}">
      <dsp:nvSpPr>
        <dsp:cNvPr id="0" name=""/>
        <dsp:cNvSpPr/>
      </dsp:nvSpPr>
      <dsp:spPr>
        <a:xfrm>
          <a:off x="1001885" y="2213920"/>
          <a:ext cx="6708276" cy="971965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Выбрать страховую компанию (перечень компаний размещен на сайте НСА) </a:t>
          </a:r>
        </a:p>
      </dsp:txBody>
      <dsp:txXfrm>
        <a:off x="1030353" y="2242388"/>
        <a:ext cx="5518620" cy="915029"/>
      </dsp:txXfrm>
    </dsp:sp>
    <dsp:sp modelId="{10A3E5EE-68A9-42FE-8A91-DF66E2F61CF6}">
      <dsp:nvSpPr>
        <dsp:cNvPr id="0" name=""/>
        <dsp:cNvSpPr/>
      </dsp:nvSpPr>
      <dsp:spPr>
        <a:xfrm>
          <a:off x="1502828" y="3320880"/>
          <a:ext cx="6708276" cy="971965"/>
        </a:xfrm>
        <a:prstGeom prst="roundRect">
          <a:avLst>
            <a:gd name="adj" fmla="val 1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Выбрать программу страхования (риски, франшизу, страховую сумму)</a:t>
          </a:r>
        </a:p>
      </dsp:txBody>
      <dsp:txXfrm>
        <a:off x="1531296" y="3349348"/>
        <a:ext cx="5518620" cy="915029"/>
      </dsp:txXfrm>
    </dsp:sp>
    <dsp:sp modelId="{9C52AB0D-CA45-4E25-9A20-7E63BE5547AE}">
      <dsp:nvSpPr>
        <dsp:cNvPr id="0" name=""/>
        <dsp:cNvSpPr/>
      </dsp:nvSpPr>
      <dsp:spPr>
        <a:xfrm>
          <a:off x="2003771" y="4427840"/>
          <a:ext cx="6708276" cy="971965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Заключить договор страхования</a:t>
          </a:r>
        </a:p>
      </dsp:txBody>
      <dsp:txXfrm>
        <a:off x="2032239" y="4456308"/>
        <a:ext cx="5518620" cy="915029"/>
      </dsp:txXfrm>
    </dsp:sp>
    <dsp:sp modelId="{3694C08F-0A94-4B9A-A374-5DA3A004C200}">
      <dsp:nvSpPr>
        <dsp:cNvPr id="0" name=""/>
        <dsp:cNvSpPr/>
      </dsp:nvSpPr>
      <dsp:spPr>
        <a:xfrm>
          <a:off x="6076499" y="710074"/>
          <a:ext cx="631777" cy="631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218649" y="710074"/>
        <a:ext cx="347477" cy="475412"/>
      </dsp:txXfrm>
    </dsp:sp>
    <dsp:sp modelId="{47ABF09A-08DE-4921-A2EF-6494348F1600}">
      <dsp:nvSpPr>
        <dsp:cNvPr id="0" name=""/>
        <dsp:cNvSpPr/>
      </dsp:nvSpPr>
      <dsp:spPr>
        <a:xfrm>
          <a:off x="6577442" y="1817034"/>
          <a:ext cx="631777" cy="631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572283"/>
            <a:satOff val="-4598"/>
            <a:lumOff val="-35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572283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719592" y="1817034"/>
        <a:ext cx="347477" cy="475412"/>
      </dsp:txXfrm>
    </dsp:sp>
    <dsp:sp modelId="{276520B5-C5C5-4C3E-B631-44F2EF951D60}">
      <dsp:nvSpPr>
        <dsp:cNvPr id="0" name=""/>
        <dsp:cNvSpPr/>
      </dsp:nvSpPr>
      <dsp:spPr>
        <a:xfrm>
          <a:off x="7078385" y="2907795"/>
          <a:ext cx="631777" cy="631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7144567"/>
            <a:satOff val="-9195"/>
            <a:lumOff val="-71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7144567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220535" y="2907795"/>
        <a:ext cx="347477" cy="475412"/>
      </dsp:txXfrm>
    </dsp:sp>
    <dsp:sp modelId="{54BBDFF9-A8EB-4B4E-BC5D-B8004C351123}">
      <dsp:nvSpPr>
        <dsp:cNvPr id="0" name=""/>
        <dsp:cNvSpPr/>
      </dsp:nvSpPr>
      <dsp:spPr>
        <a:xfrm>
          <a:off x="7579327" y="4025555"/>
          <a:ext cx="631777" cy="631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7721477" y="4025555"/>
        <a:ext cx="347477" cy="475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297F8-E3C6-47DF-A54F-17A10902CB1D}">
      <dsp:nvSpPr>
        <dsp:cNvPr id="0" name=""/>
        <dsp:cNvSpPr/>
      </dsp:nvSpPr>
      <dsp:spPr>
        <a:xfrm>
          <a:off x="-6332750" y="-971248"/>
          <a:ext cx="7559076" cy="7559076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C2558-004C-4FBB-9E0D-C9815D63CC15}">
      <dsp:nvSpPr>
        <dsp:cNvPr id="0" name=""/>
        <dsp:cNvSpPr/>
      </dsp:nvSpPr>
      <dsp:spPr>
        <a:xfrm>
          <a:off x="393981" y="255315"/>
          <a:ext cx="7883969" cy="51040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С/х культура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включена в план с/х страхования </a:t>
          </a:r>
          <a:r>
            <a:rPr lang="ru-RU" sz="1600" kern="1200" dirty="0">
              <a:latin typeface="+mn-lt"/>
              <a:cs typeface="Arial" panose="020B0604020202020204" pitchFamily="34" charset="0"/>
            </a:rPr>
            <a:t>на текущий год. Страхованию подлежит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вся площадь в субъекте РФ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393981" y="255315"/>
        <a:ext cx="7883969" cy="510407"/>
      </dsp:txXfrm>
    </dsp:sp>
    <dsp:sp modelId="{C5AD077C-450F-4215-A7B9-9207667B22E2}">
      <dsp:nvSpPr>
        <dsp:cNvPr id="0" name=""/>
        <dsp:cNvSpPr/>
      </dsp:nvSpPr>
      <dsp:spPr>
        <a:xfrm>
          <a:off x="74977" y="191515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A1C4CD0-4A51-45F9-BF2B-8FEC0190CA0C}">
      <dsp:nvSpPr>
        <dsp:cNvPr id="0" name=""/>
        <dsp:cNvSpPr/>
      </dsp:nvSpPr>
      <dsp:spPr>
        <a:xfrm>
          <a:off x="856201" y="1021376"/>
          <a:ext cx="7421750" cy="510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Договор страхования </a:t>
          </a:r>
          <a:r>
            <a:rPr lang="ru-RU" sz="1600" kern="1200" dirty="0" smtClean="0">
              <a:latin typeface="+mn-lt"/>
              <a:cs typeface="Arial" panose="020B0604020202020204" pitchFamily="34" charset="0"/>
            </a:rPr>
            <a:t>заключен до момента прекращения вегетации (перехода в зимнее состояние покоя) многолетних насаждений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856201" y="1021376"/>
        <a:ext cx="7421750" cy="510407"/>
      </dsp:txXfrm>
    </dsp:sp>
    <dsp:sp modelId="{ED1634C3-677E-408B-9144-65B2DB7D2C6B}">
      <dsp:nvSpPr>
        <dsp:cNvPr id="0" name=""/>
        <dsp:cNvSpPr/>
      </dsp:nvSpPr>
      <dsp:spPr>
        <a:xfrm>
          <a:off x="537196" y="957575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810C58A-B1DA-48C5-9235-A4B17796F688}">
      <dsp:nvSpPr>
        <dsp:cNvPr id="0" name=""/>
        <dsp:cNvSpPr/>
      </dsp:nvSpPr>
      <dsp:spPr>
        <a:xfrm>
          <a:off x="1109495" y="1786874"/>
          <a:ext cx="7168456" cy="510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Договор страхования вступил в силу и по нему перечислена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50% </a:t>
          </a:r>
          <a:r>
            <a:rPr lang="ru-RU" sz="1600" kern="1200" dirty="0">
              <a:latin typeface="+mn-lt"/>
              <a:cs typeface="Arial" panose="020B0604020202020204" pitchFamily="34" charset="0"/>
            </a:rPr>
            <a:t>начисленной страховой премии</a:t>
          </a:r>
        </a:p>
      </dsp:txBody>
      <dsp:txXfrm>
        <a:off x="1109495" y="1786874"/>
        <a:ext cx="7168456" cy="510407"/>
      </dsp:txXfrm>
    </dsp:sp>
    <dsp:sp modelId="{6265A231-D807-4578-87F7-5CAD492CE34A}">
      <dsp:nvSpPr>
        <dsp:cNvPr id="0" name=""/>
        <dsp:cNvSpPr/>
      </dsp:nvSpPr>
      <dsp:spPr>
        <a:xfrm>
          <a:off x="790490" y="1723073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D1EF3D9-1AF2-4172-A69C-4A6C9422B153}">
      <dsp:nvSpPr>
        <dsp:cNvPr id="0" name=""/>
        <dsp:cNvSpPr/>
      </dsp:nvSpPr>
      <dsp:spPr>
        <a:xfrm>
          <a:off x="1190369" y="2552934"/>
          <a:ext cx="7087581" cy="51040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Страховая сумма в договоре страхования установлена в размере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не менее чем 70% страховой стоимости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1190369" y="2552934"/>
        <a:ext cx="7087581" cy="510407"/>
      </dsp:txXfrm>
    </dsp:sp>
    <dsp:sp modelId="{B84E17B2-D509-4432-A956-B55A3252ABBD}">
      <dsp:nvSpPr>
        <dsp:cNvPr id="0" name=""/>
        <dsp:cNvSpPr/>
      </dsp:nvSpPr>
      <dsp:spPr>
        <a:xfrm>
          <a:off x="871365" y="2489133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57E442E-BED5-4957-812F-E629F96A56CD}">
      <dsp:nvSpPr>
        <dsp:cNvPr id="0" name=""/>
        <dsp:cNvSpPr/>
      </dsp:nvSpPr>
      <dsp:spPr>
        <a:xfrm>
          <a:off x="1109495" y="3318995"/>
          <a:ext cx="7168456" cy="510407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Франшиза составляет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от 10 до 50%</a:t>
          </a:r>
          <a:r>
            <a:rPr lang="ru-RU" sz="1600" kern="1200" dirty="0">
              <a:latin typeface="+mn-lt"/>
              <a:cs typeface="Arial" panose="020B0604020202020204" pitchFamily="34" charset="0"/>
            </a:rPr>
            <a:t> страховой суммы</a:t>
          </a:r>
        </a:p>
      </dsp:txBody>
      <dsp:txXfrm>
        <a:off x="1109495" y="3318995"/>
        <a:ext cx="7168456" cy="510407"/>
      </dsp:txXfrm>
    </dsp:sp>
    <dsp:sp modelId="{5A0FACB0-42EB-4A1E-9278-1A31381537C6}">
      <dsp:nvSpPr>
        <dsp:cNvPr id="0" name=""/>
        <dsp:cNvSpPr/>
      </dsp:nvSpPr>
      <dsp:spPr>
        <a:xfrm>
          <a:off x="790490" y="3255194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2749D63-25EF-4DF9-99D1-84AF0DBAEB0E}">
      <dsp:nvSpPr>
        <dsp:cNvPr id="0" name=""/>
        <dsp:cNvSpPr/>
      </dsp:nvSpPr>
      <dsp:spPr>
        <a:xfrm>
          <a:off x="856201" y="4084493"/>
          <a:ext cx="7421750" cy="510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Расчет страховой стоимости осуществляется согласно методикам, утвержденным Минсельхозом</a:t>
          </a:r>
        </a:p>
      </dsp:txBody>
      <dsp:txXfrm>
        <a:off x="856201" y="4084493"/>
        <a:ext cx="7421750" cy="510407"/>
      </dsp:txXfrm>
    </dsp:sp>
    <dsp:sp modelId="{0D74C856-D17B-467E-A87A-83DE07580B2D}">
      <dsp:nvSpPr>
        <dsp:cNvPr id="0" name=""/>
        <dsp:cNvSpPr/>
      </dsp:nvSpPr>
      <dsp:spPr>
        <a:xfrm>
          <a:off x="537196" y="4020692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76CF797-EDB6-46BF-9D1A-87DDF7A868D5}">
      <dsp:nvSpPr>
        <dsp:cNvPr id="0" name=""/>
        <dsp:cNvSpPr/>
      </dsp:nvSpPr>
      <dsp:spPr>
        <a:xfrm>
          <a:off x="393981" y="4850553"/>
          <a:ext cx="7883969" cy="5104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13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+mn-lt"/>
              <a:cs typeface="Arial" panose="020B0604020202020204" pitchFamily="34" charset="0"/>
            </a:rPr>
            <a:t>Договор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не может быть прекращен </a:t>
          </a:r>
          <a:r>
            <a:rPr lang="ru-RU" sz="1600" kern="1200" dirty="0">
              <a:latin typeface="+mn-lt"/>
              <a:cs typeface="Arial" panose="020B0604020202020204" pitchFamily="34" charset="0"/>
            </a:rPr>
            <a:t>до наступления срока, на который он был заключен,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кроме случаев</a:t>
          </a:r>
          <a:r>
            <a:rPr lang="ru-RU" sz="1600" kern="1200" dirty="0">
              <a:latin typeface="+mn-lt"/>
              <a:cs typeface="Arial" panose="020B0604020202020204" pitchFamily="34" charset="0"/>
            </a:rPr>
            <a:t>, предусмотренных </a:t>
          </a:r>
          <a:r>
            <a:rPr lang="ru-RU" sz="1600" b="1" kern="1200" dirty="0">
              <a:latin typeface="+mn-lt"/>
              <a:cs typeface="Arial" panose="020B0604020202020204" pitchFamily="34" charset="0"/>
            </a:rPr>
            <a:t>статьей 958 ГК РФ</a:t>
          </a:r>
          <a:endParaRPr lang="ru-RU" sz="1600" kern="1200" dirty="0">
            <a:latin typeface="+mn-lt"/>
            <a:cs typeface="Arial" panose="020B0604020202020204" pitchFamily="34" charset="0"/>
          </a:endParaRPr>
        </a:p>
      </dsp:txBody>
      <dsp:txXfrm>
        <a:off x="393981" y="4850553"/>
        <a:ext cx="7883969" cy="510407"/>
      </dsp:txXfrm>
    </dsp:sp>
    <dsp:sp modelId="{E854E8CC-0267-4E27-877D-8A2ECE22CDAA}">
      <dsp:nvSpPr>
        <dsp:cNvPr id="0" name=""/>
        <dsp:cNvSpPr/>
      </dsp:nvSpPr>
      <dsp:spPr>
        <a:xfrm>
          <a:off x="74977" y="4786752"/>
          <a:ext cx="638009" cy="63800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1152D-9CA2-4DB3-A020-B1E139FC37AE}">
      <dsp:nvSpPr>
        <dsp:cNvPr id="0" name=""/>
        <dsp:cNvSpPr/>
      </dsp:nvSpPr>
      <dsp:spPr>
        <a:xfrm>
          <a:off x="758280" y="146646"/>
          <a:ext cx="3205988" cy="14498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805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 соблюдать агротехнику, в том числе выполнять все мероприятия, предусмотренные технологической картой</a:t>
          </a:r>
        </a:p>
      </dsp:txBody>
      <dsp:txXfrm>
        <a:off x="758280" y="146646"/>
        <a:ext cx="3205988" cy="1449830"/>
      </dsp:txXfrm>
    </dsp:sp>
    <dsp:sp modelId="{0E275891-D2AB-4A93-878C-7F1D39429291}">
      <dsp:nvSpPr>
        <dsp:cNvPr id="0" name=""/>
        <dsp:cNvSpPr/>
      </dsp:nvSpPr>
      <dsp:spPr>
        <a:xfrm>
          <a:off x="209429" y="0"/>
          <a:ext cx="1138916" cy="148901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EFB9C-BFB9-4414-816C-7865E2C65EB0}">
      <dsp:nvSpPr>
        <dsp:cNvPr id="0" name=""/>
        <dsp:cNvSpPr/>
      </dsp:nvSpPr>
      <dsp:spPr>
        <a:xfrm>
          <a:off x="5078772" y="109371"/>
          <a:ext cx="3264338" cy="14498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805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 письменно согласовать со Страховщиком внесение изменений в технологическую карту</a:t>
          </a:r>
        </a:p>
      </dsp:txBody>
      <dsp:txXfrm>
        <a:off x="5078772" y="109371"/>
        <a:ext cx="3264338" cy="1449830"/>
      </dsp:txXfrm>
    </dsp:sp>
    <dsp:sp modelId="{A0B04241-47CA-4E47-8BEC-2FE8B12BB3D2}">
      <dsp:nvSpPr>
        <dsp:cNvPr id="0" name=""/>
        <dsp:cNvSpPr/>
      </dsp:nvSpPr>
      <dsp:spPr>
        <a:xfrm>
          <a:off x="4477935" y="0"/>
          <a:ext cx="1140084" cy="148901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F9D1F1-11D7-4CC8-B464-C62B4E58C750}">
      <dsp:nvSpPr>
        <dsp:cNvPr id="0" name=""/>
        <dsp:cNvSpPr/>
      </dsp:nvSpPr>
      <dsp:spPr>
        <a:xfrm>
          <a:off x="2918526" y="1979159"/>
          <a:ext cx="3772956" cy="14498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805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 предоставить Страховщику возможность произвести осмотр посевных площадей;</a:t>
          </a:r>
        </a:p>
      </dsp:txBody>
      <dsp:txXfrm>
        <a:off x="2918526" y="1979159"/>
        <a:ext cx="3772956" cy="1449830"/>
      </dsp:txXfrm>
    </dsp:sp>
    <dsp:sp modelId="{7424E5CF-5FF1-4A90-81A0-58CF6301AA80}">
      <dsp:nvSpPr>
        <dsp:cNvPr id="0" name=""/>
        <dsp:cNvSpPr/>
      </dsp:nvSpPr>
      <dsp:spPr>
        <a:xfrm>
          <a:off x="2044179" y="1867157"/>
          <a:ext cx="1725873" cy="148901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90259C-CF00-47CF-AD64-DEC8AE61EF52}">
      <dsp:nvSpPr>
        <dsp:cNvPr id="0" name=""/>
        <dsp:cNvSpPr/>
      </dsp:nvSpPr>
      <dsp:spPr>
        <a:xfrm>
          <a:off x="902286" y="3830411"/>
          <a:ext cx="7216030" cy="14498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805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- если посевы сельскохозяйственных культур погибли в результате страховых событий, и по агротехническим срокам возможен пересев, то произвести пересев. При признании произошедшего события, ставшего причиной проведения подсева, страховым случаем, затраты Страхователя на пересев возмещаются страховщиком.</a:t>
          </a:r>
        </a:p>
      </dsp:txBody>
      <dsp:txXfrm>
        <a:off x="902286" y="3830411"/>
        <a:ext cx="7216030" cy="1449830"/>
      </dsp:txXfrm>
    </dsp:sp>
    <dsp:sp modelId="{FA7A389C-EA28-4CDC-A436-8D6138312D1E}">
      <dsp:nvSpPr>
        <dsp:cNvPr id="0" name=""/>
        <dsp:cNvSpPr/>
      </dsp:nvSpPr>
      <dsp:spPr>
        <a:xfrm>
          <a:off x="0" y="3688452"/>
          <a:ext cx="1724120" cy="148901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60613-D160-44E4-B65E-87F79D8926B0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B558C-95F9-47C5-8437-7423433E4C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94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8" y="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5C1A2-F495-41DA-9342-0E7F8F04C985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8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3E5CD-7AFB-4C09-8717-AF3AF4E7F5E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DDE19-D4AF-481D-AEBD-30590ED4840F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3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96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3E5CD-7AFB-4C09-8717-AF3AF4E7F5E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61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DDE19-D4AF-481D-AEBD-30590ED4840F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3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684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3E5CD-7AFB-4C09-8717-AF3AF4E7F5E7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F26C08-1D9D-4D59-8C2B-36302681FAE2}" type="datetime1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377D-E241-4D22-9A93-1E8B85A877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1405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B3369C-52FD-4A86-90F6-1CF1881AF422}" type="datetime1">
              <a:rPr lang="ru-RU" smtClean="0">
                <a:solidFill>
                  <a:prstClr val="black"/>
                </a:solidFill>
              </a:rPr>
              <a:t>23.04.2020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3DB25-4203-4C91-A1E2-8E0A632A4DC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72429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49FAAC-6D4F-4595-A8F7-5DDD7543F825}" type="datetime1">
              <a:rPr lang="ru-RU" smtClean="0">
                <a:solidFill>
                  <a:prstClr val="black"/>
                </a:solidFill>
              </a:rPr>
              <a:t>23.04.2020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61806-9203-4527-8B0D-15B0E628C86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503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CD9-E925-40B7-9FAA-AAB5BC0E232D}" type="datetime1">
              <a:rPr lang="ru-RU" smtClean="0">
                <a:solidFill>
                  <a:prstClr val="black"/>
                </a:solidFill>
              </a:rPr>
              <a:t>23.04.2020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0389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6"/>
          <p:cNvSpPr>
            <a:spLocks noGrp="1"/>
          </p:cNvSpPr>
          <p:nvPr>
            <p:ph type="title" idx="11"/>
          </p:nvPr>
        </p:nvSpPr>
        <p:spPr>
          <a:xfrm>
            <a:off x="1043608" y="274638"/>
            <a:ext cx="7643192" cy="63408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5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Users\RuchkaYB\Desktop\1351134023_www.radionetplus.ru_2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08"/>
          <a:stretch/>
        </p:blipFill>
        <p:spPr bwMode="auto">
          <a:xfrm>
            <a:off x="0" y="4181475"/>
            <a:ext cx="9180512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0" y="260650"/>
            <a:ext cx="519405" cy="139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208912" cy="345638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ctr">
              <a:defRPr sz="36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208912" cy="1032520"/>
          </a:xfrm>
          <a:noFill/>
        </p:spPr>
        <p:txBody>
          <a:bodyPr anchor="t">
            <a:norm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43808" y="6381328"/>
            <a:ext cx="2895600" cy="293117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</a:lstStyle>
          <a:p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41046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352928" cy="634082"/>
          </a:xfrm>
          <a:prstGeom prst="rect">
            <a:avLst/>
          </a:prstGeom>
        </p:spPr>
        <p:txBody>
          <a:bodyPr lIns="36000" rIns="36000"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544616"/>
          </a:xfrm>
        </p:spPr>
        <p:txBody>
          <a:bodyPr lIns="72000" rIns="72000"/>
          <a:lstStyle>
            <a:lvl1pPr>
              <a:defRPr sz="22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342900" indent="-342900">
              <a:buClrTx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553696"/>
            <a:ext cx="576064" cy="259680"/>
          </a:xfrm>
          <a:ln>
            <a:noFill/>
          </a:ln>
        </p:spPr>
        <p:txBody>
          <a:bodyPr lIns="252000"/>
          <a:lstStyle>
            <a:lvl1pPr>
              <a:defRPr i="0">
                <a:solidFill>
                  <a:schemeClr val="tx2"/>
                </a:solidFill>
              </a:defRPr>
            </a:lvl1pPr>
          </a:lstStyle>
          <a:p>
            <a:fld id="{445694BC-9B62-4A0B-A66B-2BEFF40051B6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683568" y="908720"/>
            <a:ext cx="8352928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44251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092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3DCB54-6B55-4625-AA53-0D7EB7BEAD91}" type="datetime1">
              <a:rPr lang="ru-RU" smtClean="0">
                <a:solidFill>
                  <a:prstClr val="black"/>
                </a:solidFill>
              </a:rPr>
              <a:pPr/>
              <a:t>23.04.2020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94A14-FCA4-42FB-A83D-84152260259D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75412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0920" cy="6340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55A891-755E-4AD8-BE79-D0EA96EF3FDE}" type="datetime1">
              <a:rPr lang="ru-RU" smtClean="0">
                <a:solidFill>
                  <a:prstClr val="black"/>
                </a:solidFill>
              </a:rPr>
              <a:pPr/>
              <a:t>23.04.2020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94A14-FCA4-42FB-A83D-84152260259D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7490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80920" cy="7200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5D7014-FC9E-4F8F-BBB5-87C750FC8A63}" type="datetime1">
              <a:rPr lang="ru-RU" smtClean="0">
                <a:solidFill>
                  <a:prstClr val="black"/>
                </a:solidFill>
              </a:rPr>
              <a:pPr/>
              <a:t>23.04.2020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545237"/>
            <a:ext cx="432048" cy="26813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B94A14-FCA4-42FB-A83D-84152260259D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1659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7F8153-0D8B-4FDC-91B5-B60980DC1B00}" type="datetime1">
              <a:rPr lang="ru-RU" smtClean="0">
                <a:solidFill>
                  <a:prstClr val="black"/>
                </a:solidFill>
              </a:rPr>
              <a:t>23.04.2020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01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371B5B-B67D-4CB8-81F4-508C4FA5E48A}" type="datetime1">
              <a:rPr lang="ru-RU" smtClean="0">
                <a:solidFill>
                  <a:prstClr val="white"/>
                </a:solidFill>
              </a:rPr>
              <a:t>23.04.2020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70F4D-8838-4746-AA4F-FD4C424F0793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1101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9A3FC5-A3AD-484C-8CB7-9BD15490E4B4}" type="datetime1">
              <a:rPr lang="ru-RU" smtClean="0">
                <a:solidFill>
                  <a:prstClr val="white"/>
                </a:solidFill>
              </a:rPr>
              <a:t>23.04.2020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B306D-FB38-4C2C-8D44-F9671E0B75E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7183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684CE0-4560-480E-B53E-8A3EF415099C}" type="datetime1">
              <a:rPr lang="ru-RU" smtClean="0">
                <a:solidFill>
                  <a:prstClr val="black"/>
                </a:solidFill>
              </a:rPr>
              <a:t>23.04.2020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C6662-4D84-4223-9B15-B271C3110DD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9096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71C9AC-39E4-4EE5-A43A-BFA30228FE77}" type="datetime1">
              <a:rPr lang="ru-RU" smtClean="0">
                <a:solidFill>
                  <a:prstClr val="white"/>
                </a:solidFill>
              </a:rPr>
              <a:t>23.04.2020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E828D-CE99-45CD-8D11-2FBF56DA778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3534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14587-6598-44BE-A4FF-85349FF1F54D}" type="datetime1">
              <a:rPr lang="ru-RU" smtClean="0">
                <a:solidFill>
                  <a:prstClr val="black"/>
                </a:solidFill>
              </a:rPr>
              <a:t>23.04.2020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272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D92C94-BE10-4E85-A060-C683D66550A7}" type="datetime1">
              <a:rPr lang="ru-RU" smtClean="0">
                <a:solidFill>
                  <a:prstClr val="black"/>
                </a:solidFill>
              </a:rPr>
              <a:t>23.04.2020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C813C-DA1B-4632-B230-A88399D34FF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8129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BD68E-726F-418A-BA54-42AA7E369548}" type="datetime1">
              <a:rPr lang="ru-RU" smtClean="0">
                <a:solidFill>
                  <a:prstClr val="white"/>
                </a:solidFill>
              </a:rPr>
              <a:t>23.04.2020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BCB01-F7DF-496D-BD34-ECC02C8D9C5E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708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F9110-82A8-445E-B503-44624A6F1080}" type="datetime1">
              <a:rPr lang="ru-RU" smtClean="0">
                <a:solidFill>
                  <a:prstClr val="black"/>
                </a:solidFill>
              </a:rPr>
              <a:t>23.04.2020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2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6000" y="1052736"/>
            <a:ext cx="8748488" cy="54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30888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DEB4-17E9-4A42-9923-3EEE1C321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3" descr="C:\Users\RuchkaYB\Desktop\Untitled-4.jp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t="-3533" r="-517" b="40830"/>
          <a:stretch/>
        </p:blipFill>
        <p:spPr bwMode="auto">
          <a:xfrm>
            <a:off x="0" y="548681"/>
            <a:ext cx="918248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 userDrawn="1"/>
        </p:nvSpPr>
        <p:spPr>
          <a:xfrm>
            <a:off x="1" y="0"/>
            <a:ext cx="9144000" cy="908720"/>
          </a:xfrm>
          <a:prstGeom prst="rect">
            <a:avLst/>
          </a:prstGeom>
          <a:solidFill>
            <a:srgbClr val="3BB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8" y="44624"/>
            <a:ext cx="305258" cy="82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Нижний колонтитул 4"/>
          <p:cNvSpPr txBox="1">
            <a:spLocks/>
          </p:cNvSpPr>
          <p:nvPr userDrawn="1"/>
        </p:nvSpPr>
        <p:spPr>
          <a:xfrm>
            <a:off x="683568" y="23257"/>
            <a:ext cx="8280920" cy="237391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err="1">
                <a:solidFill>
                  <a:srgbClr val="EEECE1"/>
                </a:solidFill>
                <a:latin typeface="Adobe Kaiti Std R" pitchFamily="18" charset="-128"/>
                <a:ea typeface="Adobe Kaiti Std R" pitchFamily="18" charset="-128"/>
              </a:rPr>
              <a:t>Агрострахование</a:t>
            </a:r>
            <a:r>
              <a:rPr lang="ru-RU" sz="1600" dirty="0">
                <a:solidFill>
                  <a:srgbClr val="EEECE1"/>
                </a:solidFill>
                <a:latin typeface="Adobe Kaiti Std R" pitchFamily="18" charset="-128"/>
                <a:ea typeface="Adobe Kaiti Std R" pitchFamily="18" charset="-128"/>
              </a:rPr>
              <a:t>  с  господдержкой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809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6253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jpeg"/><Relationship Id="rId4" Type="http://schemas.openxmlformats.org/officeDocument/2006/relationships/diagramData" Target="../diagrams/data1.xml"/><Relationship Id="rId9" Type="http://schemas.openxmlformats.org/officeDocument/2006/relationships/hyperlink" Target="http://www.naai.ru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7488832" cy="2880320"/>
          </a:xfrm>
        </p:spPr>
        <p:txBody>
          <a:bodyPr anchor="ctr">
            <a:normAutofit/>
          </a:bodyPr>
          <a:lstStyle/>
          <a:p>
            <a:r>
              <a:rPr lang="ru-RU" sz="3200" dirty="0"/>
              <a:t>Практические аспекты страхования сельскохозяйственных рисков с господдержкой с учетом изменений законодательства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061173"/>
            <a:ext cx="4896544" cy="960115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600" b="1" dirty="0" err="1"/>
              <a:t>Борануков</a:t>
            </a:r>
            <a:r>
              <a:rPr lang="ru-RU" sz="1600" b="1" dirty="0"/>
              <a:t> </a:t>
            </a:r>
            <a:r>
              <a:rPr lang="ru-RU" sz="1600" b="1" dirty="0" err="1"/>
              <a:t>Мухарбий</a:t>
            </a:r>
            <a:endParaRPr lang="ru-RU" sz="1600" b="1" dirty="0"/>
          </a:p>
          <a:p>
            <a:pPr algn="l"/>
            <a:r>
              <a:rPr lang="ru-RU" sz="1600" dirty="0"/>
              <a:t>Исполнительный директор НСА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496" y="6309320"/>
            <a:ext cx="9180512" cy="288032"/>
          </a:xfrm>
        </p:spPr>
        <p:txBody>
          <a:bodyPr anchor="ctr"/>
          <a:lstStyle/>
          <a:p>
            <a:r>
              <a:rPr lang="ru-RU" sz="1700" dirty="0">
                <a:solidFill>
                  <a:srgbClr val="1F497D"/>
                </a:solidFill>
              </a:rPr>
              <a:t>23 апреля 2020 </a:t>
            </a:r>
          </a:p>
          <a:p>
            <a:r>
              <a:rPr lang="ru-RU" sz="1700" dirty="0">
                <a:solidFill>
                  <a:srgbClr val="1F497D"/>
                </a:solidFill>
              </a:rPr>
              <a:t>г. Москва</a:t>
            </a:r>
          </a:p>
        </p:txBody>
      </p:sp>
      <p:sp>
        <p:nvSpPr>
          <p:cNvPr id="5" name="Нижний колонтитул 4"/>
          <p:cNvSpPr txBox="1">
            <a:spLocks/>
          </p:cNvSpPr>
          <p:nvPr/>
        </p:nvSpPr>
        <p:spPr>
          <a:xfrm>
            <a:off x="1187624" y="404664"/>
            <a:ext cx="7344816" cy="792088"/>
          </a:xfrm>
          <a:prstGeom prst="rect">
            <a:avLst/>
          </a:prstGeom>
        </p:spPr>
        <p:txBody>
          <a:bodyPr anchor="t"/>
          <a:lstStyle>
            <a:defPPr>
              <a:defRPr lang="ru-RU"/>
            </a:defPPr>
            <a:lvl1pPr marL="0" algn="ctr" defTabSz="914400" rtl="0" eaLnBrk="1" latinLnBrk="0" hangingPunct="1">
              <a:defRPr sz="140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solidFill>
                <a:srgbClr val="1F497D"/>
              </a:solidFill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043608" y="260648"/>
            <a:ext cx="7920880" cy="93610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300" b="1" kern="1200" cap="none" baseline="0" dirty="0">
                <a:ln w="12700"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effectLst/>
              </a:rPr>
              <a:t>Круглый стол</a:t>
            </a:r>
          </a:p>
          <a:p>
            <a:pPr algn="ctr"/>
            <a:r>
              <a:rPr lang="ru-RU" sz="2000" dirty="0">
                <a:effectLst/>
              </a:rPr>
              <a:t>«Агрострахование как инструмент обеспечения финансовой устойчивости производителей плодов и ягод»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46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84488" y="188640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Выбор программы страхования (по отдельным рискам)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45654" y="1700808"/>
            <a:ext cx="6696744" cy="2099066"/>
          </a:xfrm>
          <a:prstGeom prst="roundRect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FontTx/>
              <a:buAutoNum type="arabicPeriod"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46" name="Умножение 45"/>
          <p:cNvSpPr/>
          <p:nvPr/>
        </p:nvSpPr>
        <p:spPr>
          <a:xfrm>
            <a:off x="3647971" y="5479622"/>
            <a:ext cx="914400" cy="914400"/>
          </a:xfrm>
          <a:prstGeom prst="mathMultiply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xmlns="" id="{EBEDC884-C328-4C72-96D4-37CC6BA42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889486"/>
              </p:ext>
            </p:extLst>
          </p:nvPr>
        </p:nvGraphicFramePr>
        <p:xfrm>
          <a:off x="216000" y="1771912"/>
          <a:ext cx="8568000" cy="303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xmlns="" val="421904824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xmlns="" val="344429670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1147266031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3173094746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178938078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401218057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769866390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181969613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3473270315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1418699238"/>
                    </a:ext>
                  </a:extLst>
                </a:gridCol>
                <a:gridCol w="288000">
                  <a:extLst>
                    <a:ext uri="{9D8B030D-6E8A-4147-A177-3AD203B41FA5}">
                      <a16:colId xmlns:a16="http://schemas.microsoft.com/office/drawing/2014/main" xmlns="" val="212680562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96191486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xmlns="" val="242979705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655109826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01397297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187909268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409327513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xmlns="" val="189426072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14313022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xmlns="" val="369815331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xmlns="" val="2075139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Базовые предельные размеры ставок с учетом доли участия страхователя в риске (в процентах от страховой суммы)</a:t>
                      </a: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***</a:t>
                      </a:r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%</a:t>
                      </a:r>
                      <a:endParaRPr lang="ru-RU" sz="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Поправочные коэффициенты к базовым предельным размерам ставок в зависимости от события (событий, групп событий), от воздействия которого (которых) застрахован риск утраты (гибели) объекта страхования в соответствии с договором сельскохозяйственного страхования</a:t>
                      </a: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****</a:t>
                      </a:r>
                      <a:endParaRPr lang="ru-RU" sz="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3310860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сельскохозяй-ственных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b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 и многолетних насаждений</a:t>
                      </a: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Виды </a:t>
                      </a:r>
                      <a:r>
                        <a:rPr lang="ru-RU" sz="105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сельскохозяй-ственных</a:t>
                      </a:r>
                      <a:r>
                        <a:rPr lang="ru-RU" sz="105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br>
                        <a:rPr lang="ru-RU" sz="105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05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 и многолетних насаждений</a:t>
                      </a:r>
                      <a:br>
                        <a:rPr lang="ru-RU" sz="105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**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ru-RU" sz="700" b="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Атмосферная засуха, почвенная засуха, суховей</a:t>
                      </a:r>
                    </a:p>
                  </a:txBody>
                  <a:tcPr marL="0" marR="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Заморозки, </a:t>
                      </a:r>
                      <a:r>
                        <a:rPr lang="ru-RU" sz="7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выпревание</a:t>
                      </a:r>
                      <a:r>
                        <a:rPr lang="ru-RU" sz="7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вымерзание, ледяная корка, раннее появление или установление снежного покрова, промерзание верхнего слоя почвы</a:t>
                      </a:r>
                    </a:p>
                  </a:txBody>
                  <a:tcPr marL="0" marR="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Град, крупный град, сильный ливень, сильный и (или) продолжительный дождь, переувлажнение почвы</a:t>
                      </a:r>
                    </a:p>
                  </a:txBody>
                  <a:tcPr marL="0" marR="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Половодье, наводнение, подтопление, паводок</a:t>
                      </a:r>
                    </a:p>
                  </a:txBody>
                  <a:tcPr marL="0" marR="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Оползень, землетрясение, сход снежных лавин, сель</a:t>
                      </a:r>
                    </a:p>
                  </a:txBody>
                  <a:tcPr marL="0" marR="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Сильная пыльная (песчаная) буря, сильный и (или) ураганный ветер</a:t>
                      </a:r>
                    </a:p>
                  </a:txBody>
                  <a:tcPr marL="0" marR="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Природный пожар</a:t>
                      </a:r>
                    </a:p>
                  </a:txBody>
                  <a:tcPr marL="0" marR="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Проникновение и (или) распространение вредных организмов, если такие события носят </a:t>
                      </a:r>
                      <a:r>
                        <a:rPr lang="ru-RU" sz="700" b="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эпифитотический</a:t>
                      </a:r>
                      <a:r>
                        <a:rPr lang="ru-RU" sz="7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характер</a:t>
                      </a:r>
                    </a:p>
                  </a:txBody>
                  <a:tcPr marL="0" marR="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электро-, и (или) тепло-, и (или) водоснабжения в результате опасных природных явлений и стихийных бедствий при страховании сельскохозяйственных культур, выращиваемых в защищенном грунте или на мелиорируемых землях</a:t>
                      </a:r>
                    </a:p>
                  </a:txBody>
                  <a:tcPr marL="0" marR="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7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события</a:t>
                      </a:r>
                    </a:p>
                  </a:txBody>
                  <a:tcPr marL="0" marR="0" marT="36000" marB="3600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44521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4777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Многолетние насаждения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виды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05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4163358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F617CFB-6D48-4DFF-92D6-8F067EE07183}"/>
              </a:ext>
            </a:extLst>
          </p:cNvPr>
          <p:cNvSpPr/>
          <p:nvPr/>
        </p:nvSpPr>
        <p:spPr>
          <a:xfrm>
            <a:off x="611560" y="1223174"/>
            <a:ext cx="828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размеры ставок для расчета размера субсидий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множение 45">
            <a:extLst>
              <a:ext uri="{FF2B5EF4-FFF2-40B4-BE49-F238E27FC236}">
                <a16:creationId xmlns:a16="http://schemas.microsoft.com/office/drawing/2014/main" xmlns="" id="{0FDFC338-21A7-467D-A556-64CFD78C514A}"/>
              </a:ext>
            </a:extLst>
          </p:cNvPr>
          <p:cNvSpPr/>
          <p:nvPr/>
        </p:nvSpPr>
        <p:spPr>
          <a:xfrm>
            <a:off x="3173333" y="5283491"/>
            <a:ext cx="914400" cy="914400"/>
          </a:xfrm>
          <a:prstGeom prst="mathMultiply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CEA0E43-F48F-4033-80B2-F13796394139}"/>
              </a:ext>
            </a:extLst>
          </p:cNvPr>
          <p:cNvSpPr txBox="1"/>
          <p:nvPr/>
        </p:nvSpPr>
        <p:spPr>
          <a:xfrm>
            <a:off x="395536" y="5085184"/>
            <a:ext cx="3600000" cy="9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Страховая премия (все риски):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31 394 руб. * 10,9% = 3 422 руб.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E061500-EDA3-4C5B-968B-D14DB4B36697}"/>
              </a:ext>
            </a:extLst>
          </p:cNvPr>
          <p:cNvSpPr txBox="1"/>
          <p:nvPr/>
        </p:nvSpPr>
        <p:spPr>
          <a:xfrm>
            <a:off x="4427984" y="5085184"/>
            <a:ext cx="43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Страховая премия (заморозки):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31 394 руб. * 10,9%* 0,3 =  1 027 руб.</a:t>
            </a:r>
          </a:p>
        </p:txBody>
      </p:sp>
      <p:sp>
        <p:nvSpPr>
          <p:cNvPr id="39" name="Скругленный прямоугольник 1">
            <a:extLst>
              <a:ext uri="{FF2B5EF4-FFF2-40B4-BE49-F238E27FC236}">
                <a16:creationId xmlns:a16="http://schemas.microsoft.com/office/drawing/2014/main" xmlns="" id="{E16B1EE4-4100-4A64-8E26-67CFCB46CBE6}"/>
              </a:ext>
            </a:extLst>
          </p:cNvPr>
          <p:cNvSpPr/>
          <p:nvPr/>
        </p:nvSpPr>
        <p:spPr>
          <a:xfrm>
            <a:off x="2513186" y="5609133"/>
            <a:ext cx="1117347" cy="432048"/>
          </a:xfrm>
          <a:prstGeom prst="roundRect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  <p:sp>
        <p:nvSpPr>
          <p:cNvPr id="40" name="Скругленный прямоугольник 3">
            <a:extLst>
              <a:ext uri="{FF2B5EF4-FFF2-40B4-BE49-F238E27FC236}">
                <a16:creationId xmlns:a16="http://schemas.microsoft.com/office/drawing/2014/main" xmlns="" id="{EA00EBFE-19C3-4223-926B-772D2AF5C021}"/>
              </a:ext>
            </a:extLst>
          </p:cNvPr>
          <p:cNvSpPr/>
          <p:nvPr/>
        </p:nvSpPr>
        <p:spPr>
          <a:xfrm>
            <a:off x="2513185" y="5554324"/>
            <a:ext cx="1117347" cy="48685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  <p:sp>
        <p:nvSpPr>
          <p:cNvPr id="41" name="Скругленный прямоугольник 30">
            <a:extLst>
              <a:ext uri="{FF2B5EF4-FFF2-40B4-BE49-F238E27FC236}">
                <a16:creationId xmlns:a16="http://schemas.microsoft.com/office/drawing/2014/main" xmlns="" id="{FA50374A-96D7-444F-8913-24A61FE7B818}"/>
              </a:ext>
            </a:extLst>
          </p:cNvPr>
          <p:cNvSpPr/>
          <p:nvPr/>
        </p:nvSpPr>
        <p:spPr>
          <a:xfrm>
            <a:off x="7164288" y="5584850"/>
            <a:ext cx="1117347" cy="48685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  <p:cxnSp>
        <p:nvCxnSpPr>
          <p:cNvPr id="42" name="Соединительная линия уступом 6">
            <a:extLst>
              <a:ext uri="{FF2B5EF4-FFF2-40B4-BE49-F238E27FC236}">
                <a16:creationId xmlns:a16="http://schemas.microsoft.com/office/drawing/2014/main" xmlns="" id="{C01C7F05-1249-4202-AACC-68FE1F61CFB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71664" y="4137897"/>
            <a:ext cx="59590" cy="4283254"/>
          </a:xfrm>
          <a:prstGeom prst="bentConnector3">
            <a:avLst>
              <a:gd name="adj1" fmla="val -383621"/>
            </a:avLst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F63C9B1-8067-46F9-AC00-51BB32DF9465}"/>
              </a:ext>
            </a:extLst>
          </p:cNvPr>
          <p:cNvSpPr txBox="1"/>
          <p:nvPr/>
        </p:nvSpPr>
        <p:spPr>
          <a:xfrm>
            <a:off x="4801618" y="6124654"/>
            <a:ext cx="105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- 70%</a:t>
            </a:r>
          </a:p>
        </p:txBody>
      </p:sp>
    </p:spTree>
    <p:extLst>
      <p:ext uri="{BB962C8B-B14F-4D97-AF65-F5344CB8AC3E}">
        <p14:creationId xmlns:p14="http://schemas.microsoft.com/office/powerpoint/2010/main" val="413062949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ru-RU" sz="2000" b="1" dirty="0">
                <a:solidFill>
                  <a:prstClr val="black"/>
                </a:solidFill>
              </a:rPr>
              <a:t>Страховым случаем</a:t>
            </a:r>
            <a:r>
              <a:rPr lang="ru-RU" sz="2000" dirty="0">
                <a:solidFill>
                  <a:prstClr val="black"/>
                </a:solidFill>
              </a:rPr>
              <a:t> признается снижение урожая по сравнению с запланированным в результате событий, </a:t>
            </a:r>
            <a:r>
              <a:rPr lang="ru-RU" sz="2000" b="1" dirty="0">
                <a:solidFill>
                  <a:prstClr val="black"/>
                </a:solidFill>
              </a:rPr>
              <a:t>предусмотренных договором страхования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4488" y="152704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Страховая выплата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27258"/>
              </p:ext>
            </p:extLst>
          </p:nvPr>
        </p:nvGraphicFramePr>
        <p:xfrm>
          <a:off x="251520" y="2355648"/>
          <a:ext cx="4104456" cy="3593632"/>
        </p:xfrm>
        <a:graphic>
          <a:graphicData uri="http://schemas.openxmlformats.org/drawingml/2006/table">
            <a:tbl>
              <a:tblPr/>
              <a:tblGrid>
                <a:gridCol w="1710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4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1514">
                <a:tc gridSpan="2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1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Земляника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Цена реализации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12 100 руб./ц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Планируемый</a:t>
                      </a:r>
                      <a:r>
                        <a:rPr lang="ru-RU" sz="1500" b="0" i="1" u="none" strike="noStrike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урожай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 ц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Франшиза 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10% (121 000 руб.)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Фактический урожай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 ц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Застрахованные</a:t>
                      </a:r>
                      <a:r>
                        <a:rPr lang="ru-RU" sz="1500" b="0" i="1" u="none" strike="noStrike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события</a:t>
                      </a:r>
                      <a:endParaRPr lang="ru-RU" sz="1500" b="0" i="1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Заморозки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1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Произошедшие события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Сильный дождь,</a:t>
                      </a:r>
                      <a:r>
                        <a:rPr lang="ru-RU" sz="1500" b="0" i="1" u="none" strike="noStrike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заморозки</a:t>
                      </a:r>
                      <a:endParaRPr lang="ru-RU" sz="1500" b="0" i="1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211960" y="2773376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Расчет размера убытка: </a:t>
            </a:r>
          </a:p>
          <a:p>
            <a:endParaRPr lang="ru-RU" b="1" dirty="0"/>
          </a:p>
          <a:p>
            <a:r>
              <a:rPr lang="ru-RU" b="1" dirty="0"/>
              <a:t>(100 ц – 20 ц) * 12 100 руб./ц * </a:t>
            </a:r>
            <a:r>
              <a:rPr lang="ru-RU" sz="2400" b="1" dirty="0">
                <a:solidFill>
                  <a:srgbClr val="FF0000"/>
                </a:solidFill>
              </a:rPr>
              <a:t>½</a:t>
            </a:r>
            <a:r>
              <a:rPr lang="ru-RU" b="1" dirty="0"/>
              <a:t> = 484 000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89186" y="4221088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Расчет размера выплаты: </a:t>
            </a:r>
          </a:p>
          <a:p>
            <a:endParaRPr lang="ru-RU" b="1" dirty="0"/>
          </a:p>
          <a:p>
            <a:r>
              <a:rPr lang="ru-RU" b="1" dirty="0"/>
              <a:t>484 000 руб. – 121 000 руб. = 363 000 руб.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09250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488" y="263807"/>
            <a:ext cx="82800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Заявление на страхование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149080"/>
            <a:ext cx="8047683" cy="221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7750" y="980728"/>
            <a:ext cx="80266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Заявление на страхование – </a:t>
            </a:r>
            <a:r>
              <a:rPr lang="ru-RU" sz="2400" b="1" dirty="0">
                <a:solidFill>
                  <a:prstClr val="black"/>
                </a:solidFill>
                <a:cs typeface="Arial" panose="020B0604020202020204" pitchFamily="34" charset="0"/>
              </a:rPr>
              <a:t>единственный обязательный документ</a:t>
            </a:r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, необходимый для заключения договора страхования.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132856"/>
            <a:ext cx="802669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Ответственность за достоверность сведений, указанных в заявлении, несет Страхователь.  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Если Страхователь сообщил заведомо ложные сведения, </a:t>
            </a:r>
            <a:r>
              <a:rPr lang="ru-RU" sz="2400" dirty="0"/>
              <a:t>Страховщик вправе потребовать признания договора страхования недействительным.</a:t>
            </a:r>
            <a:endParaRPr lang="ru-R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32847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Документы для заключения договора страхования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60536"/>
              </p:ext>
            </p:extLst>
          </p:nvPr>
        </p:nvGraphicFramePr>
        <p:xfrm>
          <a:off x="213320" y="2708920"/>
          <a:ext cx="8679160" cy="3117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0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4387">
                <a:tc>
                  <a:txBody>
                    <a:bodyPr/>
                    <a:lstStyle/>
                    <a:p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Наименование документа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2366">
                <a:tc>
                  <a:txBody>
                    <a:bodyPr/>
                    <a:lstStyle/>
                    <a:p>
                      <a:r>
                        <a:rPr lang="ru-RU" sz="2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Формы статистической отчетности (29-СХ/2-фермер; 4-СХ/1-фермер) за 5 лет,</a:t>
                      </a:r>
                      <a:r>
                        <a:rPr lang="ru-RU" sz="2200" baseline="0" dirty="0"/>
                        <a:t> предшествующих году заключения договора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870">
                <a:tc>
                  <a:txBody>
                    <a:bodyPr/>
                    <a:lstStyle/>
                    <a:p>
                      <a:r>
                        <a:rPr lang="ru-RU" sz="2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Карта полей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r>
                        <a:rPr lang="ru-RU" sz="2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Технологическая карта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Документы, подтверждающие право пользования с/х угодьями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9180" y="980728"/>
            <a:ext cx="83529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Для принятия решения о заключении договора страхования Страховщик вправе дополнительно к заявлению запросить документы, характеризующие степень страхового риска, а также документы, позволяющие подтвердить возможность получения планируемой урожайности (п. 7.2.3. Правил )</a:t>
            </a:r>
          </a:p>
        </p:txBody>
      </p:sp>
      <p:sp>
        <p:nvSpPr>
          <p:cNvPr id="8" name="Объект 1"/>
          <p:cNvSpPr>
            <a:spLocks noGrp="1"/>
          </p:cNvSpPr>
          <p:nvPr>
            <p:ph/>
          </p:nvPr>
        </p:nvSpPr>
        <p:spPr>
          <a:xfrm>
            <a:off x="395535" y="6359896"/>
            <a:ext cx="8679160" cy="4801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800" b="1" dirty="0">
                <a:solidFill>
                  <a:srgbClr val="FF0000"/>
                </a:solidFill>
              </a:rPr>
              <a:t>Страховщиком могут быть запрошены иные документы, согласно п. 7.2.3 Правил.</a:t>
            </a:r>
            <a:endParaRPr lang="ru-RU" sz="1900" b="1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15525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-31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99594" y="333817"/>
            <a:ext cx="8064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Требования к договору страхования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12563258"/>
              </p:ext>
            </p:extLst>
          </p:nvPr>
        </p:nvGraphicFramePr>
        <p:xfrm>
          <a:off x="395535" y="981075"/>
          <a:ext cx="8352929" cy="5616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0752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124745"/>
            <a:ext cx="8229600" cy="1800200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2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Период страхования </a:t>
            </a:r>
            <a:r>
              <a:rPr lang="ru-RU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– период, в течение которого события относятся к страховым, то есть к событиям, убытки в результате которых возмещаются страховщиком при наступлении страхового случая.</a:t>
            </a: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Период страхования начинается </a:t>
            </a:r>
            <a:r>
              <a:rPr lang="ru-RU" sz="2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с момента уплаты первого страхового взноса в полном объеме</a:t>
            </a:r>
            <a:r>
              <a:rPr lang="ru-RU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, но не ранее дня </a:t>
            </a:r>
            <a:r>
              <a:rPr lang="ru-RU" sz="2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начала посева</a:t>
            </a:r>
            <a:r>
              <a:rPr lang="ru-RU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11560" y="4039416"/>
            <a:ext cx="6852724" cy="936104"/>
          </a:xfrm>
          <a:prstGeom prst="rightArrow">
            <a:avLst/>
          </a:prstGeom>
          <a:solidFill>
            <a:srgbClr val="AEC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Период выращивания с/х культуры</a:t>
            </a:r>
          </a:p>
        </p:txBody>
      </p:sp>
      <p:cxnSp>
        <p:nvCxnSpPr>
          <p:cNvPr id="15" name="Прямая соединительная линия 14"/>
          <p:cNvCxnSpPr>
            <a:stCxn id="44" idx="0"/>
          </p:cNvCxnSpPr>
          <p:nvPr/>
        </p:nvCxnSpPr>
        <p:spPr>
          <a:xfrm>
            <a:off x="591191" y="3459892"/>
            <a:ext cx="20369" cy="1957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0" idx="2"/>
          </p:cNvCxnSpPr>
          <p:nvPr/>
        </p:nvCxnSpPr>
        <p:spPr>
          <a:xfrm flipH="1">
            <a:off x="7464284" y="3744253"/>
            <a:ext cx="1" cy="1621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8" idx="2"/>
          </p:cNvCxnSpPr>
          <p:nvPr/>
        </p:nvCxnSpPr>
        <p:spPr>
          <a:xfrm flipH="1">
            <a:off x="1619670" y="4251980"/>
            <a:ext cx="2" cy="1165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44" idx="2"/>
          </p:cNvCxnSpPr>
          <p:nvPr/>
        </p:nvCxnSpPr>
        <p:spPr>
          <a:xfrm>
            <a:off x="3446048" y="3459892"/>
            <a:ext cx="1" cy="1957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446049" y="5048786"/>
            <a:ext cx="1368152" cy="56514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</a:rPr>
              <a:t>Уплата 1-го взноса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446048" y="2894746"/>
            <a:ext cx="4018236" cy="56514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период страхования 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(</a:t>
            </a:r>
            <a:r>
              <a:rPr lang="ru-RU" sz="1600" b="1" dirty="0">
                <a:solidFill>
                  <a:srgbClr val="00B050"/>
                </a:solidFill>
              </a:rPr>
              <a:t>защищено страхованием!</a:t>
            </a:r>
            <a:r>
              <a:rPr lang="ru-RU" sz="16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942536" y="3574844"/>
            <a:ext cx="346161" cy="10081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596336" y="5157192"/>
            <a:ext cx="972108" cy="318924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</a:rPr>
              <a:t>Уборка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1560" y="5050458"/>
            <a:ext cx="1944216" cy="318924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</a:rPr>
              <a:t>Посев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19670" y="5050458"/>
            <a:ext cx="1296147" cy="56514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</a:rPr>
              <a:t>Заключение договора</a:t>
            </a:r>
          </a:p>
        </p:txBody>
      </p:sp>
      <p:sp>
        <p:nvSpPr>
          <p:cNvPr id="38" name="Выноска 2 (с границей) 37"/>
          <p:cNvSpPr/>
          <p:nvPr/>
        </p:nvSpPr>
        <p:spPr>
          <a:xfrm>
            <a:off x="2221913" y="3666844"/>
            <a:ext cx="725392" cy="44029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1422"/>
              <a:gd name="adj6" fmla="val -40452"/>
            </a:avLst>
          </a:prstGeom>
          <a:ln>
            <a:solidFill>
              <a:srgbClr val="AEC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600"/>
              </a:spcAft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Град</a:t>
            </a:r>
          </a:p>
        </p:txBody>
      </p:sp>
      <p:sp>
        <p:nvSpPr>
          <p:cNvPr id="39" name="Выноска 2 (с границей) 38"/>
          <p:cNvSpPr/>
          <p:nvPr/>
        </p:nvSpPr>
        <p:spPr>
          <a:xfrm>
            <a:off x="5455166" y="3666844"/>
            <a:ext cx="725392" cy="440296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095"/>
              <a:gd name="adj6" fmla="val -69644"/>
            </a:avLst>
          </a:prstGeom>
          <a:solidFill>
            <a:srgbClr val="AECDAB"/>
          </a:solidFill>
          <a:ln>
            <a:solidFill>
              <a:srgbClr val="AEC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Aft>
                <a:spcPts val="600"/>
              </a:spcAft>
            </a:pPr>
            <a:r>
              <a:rPr lang="ru-RU" sz="1600" dirty="0">
                <a:solidFill>
                  <a:srgbClr val="002060"/>
                </a:solidFill>
              </a:rPr>
              <a:t>Град</a:t>
            </a:r>
          </a:p>
        </p:txBody>
      </p:sp>
      <p:sp>
        <p:nvSpPr>
          <p:cNvPr id="40" name="Правая фигурная скобка 39"/>
          <p:cNvSpPr/>
          <p:nvPr/>
        </p:nvSpPr>
        <p:spPr>
          <a:xfrm rot="16200000">
            <a:off x="5276982" y="1556951"/>
            <a:ext cx="356369" cy="401823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67544" y="3326794"/>
            <a:ext cx="1296144" cy="56514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b="1" dirty="0">
                <a:solidFill>
                  <a:srgbClr val="002060"/>
                </a:solidFill>
              </a:rPr>
              <a:t>не более 15 дней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67544" y="2852936"/>
            <a:ext cx="3194529" cy="318924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ru-RU" sz="1600" b="1" dirty="0">
                <a:solidFill>
                  <a:srgbClr val="C00000"/>
                </a:solidFill>
              </a:rPr>
              <a:t>не защищено страхованием!</a:t>
            </a:r>
          </a:p>
        </p:txBody>
      </p:sp>
      <p:sp>
        <p:nvSpPr>
          <p:cNvPr id="44" name="Правая фигурная скобка 43"/>
          <p:cNvSpPr/>
          <p:nvPr/>
        </p:nvSpPr>
        <p:spPr>
          <a:xfrm rot="16200000">
            <a:off x="1845539" y="1859383"/>
            <a:ext cx="346161" cy="28548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 idx="11"/>
          </p:nvPr>
        </p:nvSpPr>
        <p:spPr>
          <a:xfrm>
            <a:off x="683568" y="188640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Период страхования</a:t>
            </a:r>
          </a:p>
        </p:txBody>
      </p:sp>
      <p:sp>
        <p:nvSpPr>
          <p:cNvPr id="27" name="Объект 1"/>
          <p:cNvSpPr txBox="1">
            <a:spLocks/>
          </p:cNvSpPr>
          <p:nvPr/>
        </p:nvSpPr>
        <p:spPr>
          <a:xfrm>
            <a:off x="323528" y="5589240"/>
            <a:ext cx="856895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ru-RU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Если событие имеет продолжительный характер и с момента его начала до вступления договора в силу </a:t>
            </a:r>
            <a:r>
              <a:rPr lang="ru-RU" sz="2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прошло менее 25% продолжительности</a:t>
            </a:r>
            <a:r>
              <a:rPr lang="ru-RU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, то оно покрывается страхованием.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476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20" y="188640"/>
            <a:ext cx="9255224" cy="634083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800" b="1" dirty="0">
                <a:solidFill>
                  <a:srgbClr val="4F81BD"/>
                </a:solidFill>
                <a:latin typeface="+mn-lt"/>
                <a:ea typeface="+mn-ea"/>
                <a:cs typeface="Arial" panose="020B0604020202020204" pitchFamily="34" charset="0"/>
              </a:rPr>
              <a:t>Механизм получения субсидии по договору </a:t>
            </a:r>
            <a:br>
              <a:rPr lang="ru-RU" sz="2800" b="1" dirty="0">
                <a:solidFill>
                  <a:srgbClr val="4F81BD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4F81BD"/>
                </a:solidFill>
                <a:latin typeface="+mn-lt"/>
                <a:ea typeface="+mn-ea"/>
                <a:cs typeface="Arial" panose="020B0604020202020204" pitchFamily="34" charset="0"/>
              </a:rPr>
              <a:t>сельскохозяйственного страхования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5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7755" y="5470169"/>
            <a:ext cx="8242721" cy="914400"/>
          </a:xfrm>
          <a:prstGeom prst="rect">
            <a:avLst/>
          </a:prstGeom>
        </p:spPr>
        <p:txBody>
          <a:bodyPr wrap="square" numCol="3" rtlCol="0" anchor="ctr">
            <a:no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</a:rPr>
              <a:t>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75656" y="5589240"/>
            <a:ext cx="914400" cy="914400"/>
          </a:xfrm>
          <a:prstGeom prst="rect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FontTx/>
              <a:buAutoNum type="arabicPeriod"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75656" y="5661248"/>
            <a:ext cx="914400" cy="914400"/>
          </a:xfrm>
          <a:prstGeom prst="rect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FontTx/>
              <a:buAutoNum type="arabicPeriod"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63554"/>
            <a:ext cx="8424941" cy="5221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люс 26"/>
          <p:cNvSpPr/>
          <p:nvPr/>
        </p:nvSpPr>
        <p:spPr>
          <a:xfrm>
            <a:off x="5875231" y="5373216"/>
            <a:ext cx="914400" cy="914400"/>
          </a:xfrm>
          <a:prstGeom prst="mathPlus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  <p:sp>
        <p:nvSpPr>
          <p:cNvPr id="28" name="Плюс 27"/>
          <p:cNvSpPr/>
          <p:nvPr/>
        </p:nvSpPr>
        <p:spPr>
          <a:xfrm>
            <a:off x="7236296" y="5373216"/>
            <a:ext cx="914400" cy="914400"/>
          </a:xfrm>
          <a:prstGeom prst="mathPlus">
            <a:avLst/>
          </a:prstGeom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673466" y="4870901"/>
            <a:ext cx="33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I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4870901"/>
            <a:ext cx="474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II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1" y="519406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III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400506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IV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2640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Подача документов на субсидирование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30412"/>
              </p:ext>
            </p:extLst>
          </p:nvPr>
        </p:nvGraphicFramePr>
        <p:xfrm>
          <a:off x="208508" y="2700337"/>
          <a:ext cx="8679160" cy="2809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00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4387">
                <a:tc>
                  <a:txBody>
                    <a:bodyPr/>
                    <a:lstStyle/>
                    <a:p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Примерный</a:t>
                      </a:r>
                      <a:r>
                        <a:rPr lang="ru-RU" sz="2400" baseline="0" dirty="0"/>
                        <a:t> п</a:t>
                      </a:r>
                      <a:r>
                        <a:rPr lang="ru-RU" sz="2400" dirty="0"/>
                        <a:t>еречень</a:t>
                      </a:r>
                      <a:r>
                        <a:rPr lang="ru-RU" sz="2400" baseline="0" dirty="0"/>
                        <a:t> д</a:t>
                      </a:r>
                      <a:r>
                        <a:rPr lang="ru-RU" sz="2400" dirty="0"/>
                        <a:t>окументов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4235">
                <a:tc>
                  <a:txBody>
                    <a:bodyPr/>
                    <a:lstStyle/>
                    <a:p>
                      <a:r>
                        <a:rPr lang="ru-RU" sz="2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заявление о перечислении целевых средств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4870">
                <a:tc>
                  <a:txBody>
                    <a:bodyPr/>
                    <a:lstStyle/>
                    <a:p>
                      <a:r>
                        <a:rPr lang="ru-RU" sz="2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справку о размере целевых средств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r>
                        <a:rPr lang="ru-RU" sz="2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копию договора сельскохозяйственного страхования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r>
                        <a:rPr lang="ru-RU" sz="2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выписку из отчета о платежеспособности страховой организации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9180" y="1333217"/>
            <a:ext cx="8352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После заключения договора страхования и оплаты 50% страховой премии в течение 5 рабочих дней документы подаются в орган управления АПК для получения субсидий.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5745450"/>
            <a:ext cx="835292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Перечень документов определяется региональным нормативным правовым актом.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13392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70203668"/>
              </p:ext>
            </p:extLst>
          </p:nvPr>
        </p:nvGraphicFramePr>
        <p:xfrm>
          <a:off x="213320" y="1268760"/>
          <a:ext cx="86791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4488" y="188640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Обязанности страхователя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44870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11"/>
          </p:nvPr>
        </p:nvSpPr>
        <p:spPr>
          <a:xfrm>
            <a:off x="683568" y="152704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Этапы урегулирования убытка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197350"/>
              </p:ext>
            </p:extLst>
          </p:nvPr>
        </p:nvGraphicFramePr>
        <p:xfrm>
          <a:off x="577751" y="1099094"/>
          <a:ext cx="8213263" cy="521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2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83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67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2149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№ п/п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Действия Страховщика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Срок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696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effectLst/>
                        </a:rPr>
                        <a:t>Запрос дополнительных документов после получения заявления на выплату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7 дней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163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после получения всех документов Страховщиком  принимается</a:t>
                      </a:r>
                      <a:r>
                        <a:rPr lang="ru-RU" sz="20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решение: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 признании события страховым случаем / об отказе в страховой выплате;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 проведении страхового расследования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15 дней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624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Уведомить Страхователя о принятом решении после принятия решения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3 дня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388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Страховая</a:t>
                      </a:r>
                      <a:r>
                        <a:rPr lang="ru-RU" sz="2000" baseline="0" dirty="0"/>
                        <a:t> выплата с даты принятия решения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10 дней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98907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1"/>
            <a:ext cx="8208912" cy="634083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ru-RU" sz="2800" b="1" dirty="0">
                <a:solidFill>
                  <a:srgbClr val="4F81BD"/>
                </a:solidFill>
                <a:latin typeface="+mn-lt"/>
                <a:ea typeface="+mn-ea"/>
                <a:cs typeface="Arial" panose="020B0604020202020204" pitchFamily="34" charset="0"/>
              </a:rPr>
              <a:t>Единые правила страхования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6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5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78914934"/>
              </p:ext>
            </p:extLst>
          </p:nvPr>
        </p:nvGraphicFramePr>
        <p:xfrm>
          <a:off x="395536" y="1628800"/>
          <a:ext cx="482453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7752" y="4999546"/>
            <a:ext cx="80266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С Правилами сельскохозяйственного страхования можно ознакомиться на  официальном сайте НСА 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  <a:hlinkClick r:id="rId9"/>
              </a:rPr>
              <a:t>www.naai.ru</a:t>
            </a: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20" y="5949280"/>
            <a:ext cx="839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FF0000"/>
                </a:solidFill>
              </a:rPr>
              <a:t>Использование единых правил страховщиками обязательно!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2" name="Picture 4" descr="C:\Users\belovaev\Desktop\Снимок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40717"/>
            <a:ext cx="3158431" cy="4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0176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86500" y="2348880"/>
            <a:ext cx="7948310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900" dirty="0">
                <a:solidFill>
                  <a:srgbClr val="002060"/>
                </a:solidFill>
                <a:cs typeface="Arial" pitchFamily="34" charset="0"/>
              </a:rPr>
              <a:t>Принять все разумные и доступные меры по предотвращению и уменьшению ущерба урожая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6500" y="3154041"/>
            <a:ext cx="7948310" cy="13569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900" dirty="0">
                <a:solidFill>
                  <a:srgbClr val="002060"/>
                </a:solidFill>
                <a:cs typeface="Arial" panose="020B0604020202020204" pitchFamily="34" charset="0"/>
              </a:rPr>
              <a:t>Сохранить пострадавшие с/х культуры, в том виде, в котором они оказались после наступления страхового события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6499" y="944912"/>
            <a:ext cx="7948311" cy="11879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900" dirty="0">
                <a:solidFill>
                  <a:srgbClr val="002060"/>
                </a:solidFill>
                <a:cs typeface="Arial" pitchFamily="34" charset="0"/>
              </a:rPr>
              <a:t>Уведомить Страховщика о событии, имеющем признаки страхового, незамедлительно любым доступным способом, а также в письменной форме в течение 3 рабочих дней (п. 8.5.1. Правил страхования)</a:t>
            </a:r>
          </a:p>
        </p:txBody>
      </p:sp>
      <p:sp>
        <p:nvSpPr>
          <p:cNvPr id="20" name="Семиугольник 19"/>
          <p:cNvSpPr/>
          <p:nvPr/>
        </p:nvSpPr>
        <p:spPr>
          <a:xfrm>
            <a:off x="213320" y="1275469"/>
            <a:ext cx="504057" cy="576064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Семиугольник 20"/>
          <p:cNvSpPr/>
          <p:nvPr/>
        </p:nvSpPr>
        <p:spPr>
          <a:xfrm>
            <a:off x="195974" y="2348880"/>
            <a:ext cx="504057" cy="576064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8329664" y="1848178"/>
            <a:ext cx="490651" cy="644718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0070C0"/>
          </a:solidFill>
          <a:ln w="15875" cap="flat" cmpd="sng" algn="ctr">
            <a:solidFill>
              <a:srgbClr val="72A37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Семиугольник 35"/>
          <p:cNvSpPr/>
          <p:nvPr/>
        </p:nvSpPr>
        <p:spPr>
          <a:xfrm>
            <a:off x="213320" y="3140968"/>
            <a:ext cx="504057" cy="576064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8344161" y="2708919"/>
            <a:ext cx="490651" cy="576065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0070C0"/>
          </a:solidFill>
          <a:ln w="15875" cap="flat" cmpd="sng" algn="ctr">
            <a:solidFill>
              <a:srgbClr val="72A37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886500" y="4658458"/>
            <a:ext cx="7948310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ru-RU" sz="1900" dirty="0">
                <a:solidFill>
                  <a:srgbClr val="002060"/>
                </a:solidFill>
                <a:cs typeface="Arial" pitchFamily="34" charset="0"/>
              </a:rPr>
              <a:t>Совместно со Страховщиком участвовать в обследовании пострадавших культур, в том числе при определении урожайности перед началом уборки о чем обязательно заблаговременно уведомить страховщика до начала уборки</a:t>
            </a:r>
            <a:endParaRPr lang="ru-RU" sz="1900" dirty="0">
              <a:solidFill>
                <a:srgbClr val="002060"/>
              </a:solidFill>
            </a:endParaRPr>
          </a:p>
        </p:txBody>
      </p:sp>
      <p:sp>
        <p:nvSpPr>
          <p:cNvPr id="40" name="Семиугольник 39"/>
          <p:cNvSpPr/>
          <p:nvPr/>
        </p:nvSpPr>
        <p:spPr>
          <a:xfrm>
            <a:off x="202423" y="4653136"/>
            <a:ext cx="504057" cy="576064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Стрелка вниз 42"/>
          <p:cNvSpPr/>
          <p:nvPr/>
        </p:nvSpPr>
        <p:spPr>
          <a:xfrm>
            <a:off x="8346030" y="4221088"/>
            <a:ext cx="490651" cy="576064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0070C0"/>
          </a:solidFill>
          <a:ln w="15875" cap="flat" cmpd="sng" algn="ctr">
            <a:solidFill>
              <a:srgbClr val="72A37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Заголовок 8"/>
          <p:cNvSpPr>
            <a:spLocks noGrp="1"/>
          </p:cNvSpPr>
          <p:nvPr>
            <p:ph type="title" idx="11"/>
          </p:nvPr>
        </p:nvSpPr>
        <p:spPr>
          <a:xfrm>
            <a:off x="684488" y="152704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Если наступил страховой случай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42046" y="5877272"/>
            <a:ext cx="7948310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900" dirty="0">
                <a:solidFill>
                  <a:srgbClr val="002060"/>
                </a:solidFill>
                <a:cs typeface="Arial" pitchFamily="34" charset="0"/>
              </a:rPr>
              <a:t>8.2.12. направить Страховщику Заявление на выплату страхового возмещения в течение 5 рабочих дней после окончания уборки</a:t>
            </a:r>
          </a:p>
        </p:txBody>
      </p:sp>
      <p:sp>
        <p:nvSpPr>
          <p:cNvPr id="23" name="Семиугольник 22"/>
          <p:cNvSpPr/>
          <p:nvPr/>
        </p:nvSpPr>
        <p:spPr>
          <a:xfrm>
            <a:off x="251520" y="5877272"/>
            <a:ext cx="504057" cy="576064"/>
          </a:xfrm>
          <a:prstGeom prst="heptagon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Стрелка вниз 23"/>
          <p:cNvSpPr/>
          <p:nvPr/>
        </p:nvSpPr>
        <p:spPr>
          <a:xfrm>
            <a:off x="8385210" y="5376570"/>
            <a:ext cx="490651" cy="644718"/>
          </a:xfrm>
          <a:prstGeom prst="downArrow">
            <a:avLst>
              <a:gd name="adj1" fmla="val 55000"/>
              <a:gd name="adj2" fmla="val 45000"/>
            </a:avLst>
          </a:prstGeom>
          <a:solidFill>
            <a:srgbClr val="0070C0"/>
          </a:solidFill>
          <a:ln w="15875" cap="flat" cmpd="sng" algn="ctr">
            <a:solidFill>
              <a:srgbClr val="72A376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23182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435938"/>
              </p:ext>
            </p:extLst>
          </p:nvPr>
        </p:nvGraphicFramePr>
        <p:xfrm>
          <a:off x="182984" y="1124744"/>
          <a:ext cx="8679160" cy="4203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34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4387">
                <a:tc>
                  <a:txBody>
                    <a:bodyPr/>
                    <a:lstStyle/>
                    <a:p>
                      <a:r>
                        <a:rPr lang="ru-RU" sz="2200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Наименование документа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349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/>
                        <a:t>договор сельскохозяйственного страхования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документы, подтверждающие уплату страховой премии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/>
                        <a:t>письменное сообщение о наступлении события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акты обследования сельскохозяйственных культур (в том числе определения урожайности на корню), составленные с участием представителей Страховщика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формы 29-сх и 2-фермер/ 4-СХ и 1-фермер</a:t>
                      </a:r>
                      <a:r>
                        <a:rPr lang="ru-RU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отметкой Росстата</a:t>
                      </a:r>
                      <a:endParaRPr lang="ru-RU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pPr algn="ctr"/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документы, подтверждающие наличие события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83568" y="152704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0070C0"/>
                </a:solidFill>
              </a:rPr>
              <a:t>Документы для урегулирования убытка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420" y="5755903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FF0000"/>
                </a:solidFill>
              </a:rPr>
              <a:t>Страховщиком могут быть дополнительно запрошены документы, предусмотренные п. 9.6. Правил страхования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39168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0" y="1412776"/>
            <a:ext cx="9143999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 </a:t>
            </a:r>
            <a:b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5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 внимание!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4077072"/>
            <a:ext cx="9144000" cy="212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Национальный союз агростраховщиков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en-US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факс +7 (495) 782-04-99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00" b="1" kern="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info@naai.ru</a:t>
            </a:r>
            <a:endParaRPr lang="ru-RU" sz="3200" b="1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www.naai.ru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0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kern="0" dirty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B0AB2-87EF-4FE7-8D0C-B35C03945CB3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1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41954144"/>
              </p:ext>
            </p:extLst>
          </p:nvPr>
        </p:nvGraphicFramePr>
        <p:xfrm>
          <a:off x="251520" y="1197546"/>
          <a:ext cx="8712048" cy="539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83568" y="188640"/>
            <a:ext cx="8280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0070C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Как заключить договор страхования?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77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124319" y="1651628"/>
            <a:ext cx="38164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 зерновые</a:t>
            </a:r>
          </a:p>
          <a:p>
            <a:r>
              <a:rPr lang="ru-RU" b="1" dirty="0"/>
              <a:t>2. зернобобовые</a:t>
            </a:r>
          </a:p>
          <a:p>
            <a:r>
              <a:rPr lang="ru-RU" b="1" dirty="0"/>
              <a:t>3. масличные</a:t>
            </a:r>
          </a:p>
          <a:p>
            <a:r>
              <a:rPr lang="ru-RU" b="1" dirty="0"/>
              <a:t>4. технические</a:t>
            </a:r>
          </a:p>
          <a:p>
            <a:r>
              <a:rPr lang="ru-RU" b="1" dirty="0"/>
              <a:t>5. кормовые</a:t>
            </a:r>
          </a:p>
          <a:p>
            <a:r>
              <a:rPr lang="ru-RU" b="1" dirty="0"/>
              <a:t>6. бахчевые </a:t>
            </a:r>
          </a:p>
          <a:p>
            <a:r>
              <a:rPr lang="ru-RU" b="1" dirty="0"/>
              <a:t>7. картофель </a:t>
            </a:r>
          </a:p>
          <a:p>
            <a:r>
              <a:rPr lang="ru-RU" b="1" dirty="0"/>
              <a:t>8. овощи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99961" y="1627059"/>
            <a:ext cx="25202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9. виноград</a:t>
            </a:r>
          </a:p>
          <a:p>
            <a:r>
              <a:rPr lang="ru-RU" b="1" dirty="0"/>
              <a:t>10. семечковые и</a:t>
            </a:r>
          </a:p>
          <a:p>
            <a:r>
              <a:rPr lang="ru-RU" b="1" dirty="0"/>
              <a:t>11. косточковые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12. ягодные</a:t>
            </a:r>
          </a:p>
          <a:p>
            <a:r>
              <a:rPr lang="ru-RU" b="1" dirty="0"/>
              <a:t>13. орехоплодные</a:t>
            </a:r>
          </a:p>
          <a:p>
            <a:r>
              <a:rPr lang="ru-RU" b="1" dirty="0"/>
              <a:t>14. субтропические</a:t>
            </a:r>
          </a:p>
          <a:p>
            <a:r>
              <a:rPr lang="ru-RU" b="1" dirty="0"/>
              <a:t>15. хмель</a:t>
            </a:r>
          </a:p>
          <a:p>
            <a:r>
              <a:rPr lang="ru-RU" b="1" dirty="0"/>
              <a:t>16. чай</a:t>
            </a:r>
          </a:p>
        </p:txBody>
      </p:sp>
      <p:pic>
        <p:nvPicPr>
          <p:cNvPr id="1026" name="Picture 2" descr="C:\Users\boranukovmh\Desktop\зерновые культур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6" y="4221089"/>
            <a:ext cx="2632670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oranukovmh\Desktop\зернобобовы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56" y="4725144"/>
            <a:ext cx="2715624" cy="203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ranukovmh\Desktop\овощ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65" y="4941168"/>
            <a:ext cx="275766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ranukovmh\Desktop\бахчевы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63211"/>
            <a:ext cx="2952328" cy="19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0688" y="980728"/>
            <a:ext cx="827179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Перечень с/х культур, подлежащих страхованию с господдержкой, ежегодно </a:t>
            </a:r>
            <a:r>
              <a:rPr lang="ru-RU" b="1" dirty="0"/>
              <a:t>определяется Планом с/х страхования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8F4F3D-DCF8-4EC0-8C5D-6ADF973703F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 idx="11"/>
          </p:nvPr>
        </p:nvSpPr>
        <p:spPr>
          <a:xfrm>
            <a:off x="683568" y="188640"/>
            <a:ext cx="8280000" cy="612000"/>
          </a:xfrm>
        </p:spPr>
        <p:txBody>
          <a:bodyPr>
            <a:noAutofit/>
          </a:bodyPr>
          <a:lstStyle/>
          <a:p>
            <a:pPr indent="0" fontAlgn="base">
              <a:spcAft>
                <a:spcPct val="0"/>
              </a:spcAft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Перечень сельскохозяйственных культур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67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60" y="1203987"/>
            <a:ext cx="5045248" cy="2088232"/>
          </a:xfrm>
          <a:prstGeom prst="rect">
            <a:avLst/>
          </a:prstGeom>
        </p:spPr>
        <p:txBody>
          <a:bodyPr wrap="square" numCol="3">
            <a:noAutofit/>
          </a:bodyPr>
          <a:lstStyle/>
          <a:p>
            <a:pPr marL="342900" indent="-342900">
              <a:buAutoNum type="arabicPeriod"/>
            </a:pPr>
            <a:r>
              <a:rPr lang="ru-RU" sz="1400" dirty="0"/>
              <a:t>Атмосферная засуха  </a:t>
            </a:r>
          </a:p>
          <a:p>
            <a:pPr marL="342900" indent="-342900">
              <a:buAutoNum type="arabicPeriod"/>
            </a:pPr>
            <a:r>
              <a:rPr lang="ru-RU" sz="1400" dirty="0"/>
              <a:t>Почвенная засуха  </a:t>
            </a:r>
          </a:p>
          <a:p>
            <a:pPr marL="342900" indent="-342900">
              <a:buAutoNum type="arabicPeriod"/>
            </a:pPr>
            <a:r>
              <a:rPr lang="ru-RU" sz="1400" dirty="0"/>
              <a:t>Суховей </a:t>
            </a:r>
          </a:p>
          <a:p>
            <a:pPr marL="342900" indent="-342900">
              <a:buAutoNum type="arabicPeriod"/>
            </a:pPr>
            <a:r>
              <a:rPr lang="ru-RU" sz="1400" dirty="0"/>
              <a:t>Заморозки  </a:t>
            </a:r>
          </a:p>
          <a:p>
            <a:pPr marL="342900" indent="-342900">
              <a:buAutoNum type="arabicPeriod"/>
            </a:pPr>
            <a:r>
              <a:rPr lang="ru-RU" sz="1400" dirty="0"/>
              <a:t>Вымерзание  </a:t>
            </a:r>
          </a:p>
          <a:p>
            <a:pPr marL="342900" indent="-342900">
              <a:buAutoNum type="arabicPeriod"/>
            </a:pPr>
            <a:r>
              <a:rPr lang="ru-RU" sz="1400" dirty="0" err="1"/>
              <a:t>Выпревание</a:t>
            </a:r>
            <a:r>
              <a:rPr lang="ru-RU" sz="1400" dirty="0"/>
              <a:t> </a:t>
            </a:r>
          </a:p>
          <a:p>
            <a:pPr marL="342900" indent="-342900">
              <a:buAutoNum type="arabicPeriod"/>
            </a:pPr>
            <a:r>
              <a:rPr lang="ru-RU" sz="1400" dirty="0"/>
              <a:t>Градобитие  </a:t>
            </a:r>
          </a:p>
          <a:p>
            <a:pPr marL="342900" indent="-342900">
              <a:buAutoNum type="arabicPeriod"/>
            </a:pPr>
            <a:r>
              <a:rPr lang="ru-RU" sz="1400" dirty="0"/>
              <a:t>Пыльная буря  </a:t>
            </a:r>
          </a:p>
          <a:p>
            <a:pPr marL="342900" indent="-342900">
              <a:buAutoNum type="arabicPeriod"/>
            </a:pPr>
            <a:r>
              <a:rPr lang="ru-RU" sz="1400" dirty="0"/>
              <a:t>Ледяная корка </a:t>
            </a:r>
          </a:p>
          <a:p>
            <a:pPr marL="342900" indent="-342900">
              <a:buAutoNum type="arabicPeriod"/>
            </a:pPr>
            <a:r>
              <a:rPr lang="ru-RU" sz="1400" dirty="0"/>
              <a:t>Половодье  </a:t>
            </a:r>
          </a:p>
          <a:p>
            <a:pPr marL="342900" indent="-342900">
              <a:buAutoNum type="arabicPeriod"/>
            </a:pPr>
            <a:r>
              <a:rPr lang="ru-RU" sz="1400" dirty="0"/>
              <a:t>Переувлажнение почвы </a:t>
            </a:r>
          </a:p>
          <a:p>
            <a:pPr marL="342900" indent="-342900">
              <a:buAutoNum type="arabicPeriod"/>
            </a:pPr>
            <a:r>
              <a:rPr lang="ru-RU" sz="1400" dirty="0"/>
              <a:t>Наводнение</a:t>
            </a:r>
          </a:p>
          <a:p>
            <a:pPr marL="342900" indent="-342900">
              <a:buAutoNum type="arabicPeriod"/>
            </a:pPr>
            <a:r>
              <a:rPr lang="ru-RU" sz="1400" dirty="0"/>
              <a:t>Подтопление</a:t>
            </a:r>
          </a:p>
          <a:p>
            <a:pPr marL="342900" indent="-342900">
              <a:buAutoNum type="arabicPeriod"/>
            </a:pPr>
            <a:r>
              <a:rPr lang="ru-RU" sz="1400" dirty="0"/>
              <a:t>Паводок</a:t>
            </a:r>
          </a:p>
          <a:p>
            <a:pPr marL="342900" indent="-342900">
              <a:buAutoNum type="arabicPeriod"/>
            </a:pPr>
            <a:r>
              <a:rPr lang="ru-RU" sz="1400" dirty="0"/>
              <a:t>Оползень </a:t>
            </a:r>
          </a:p>
          <a:p>
            <a:pPr marL="342900" indent="-342900">
              <a:buAutoNum type="arabicPeriod"/>
            </a:pPr>
            <a:r>
              <a:rPr lang="ru-RU" sz="1400" dirty="0"/>
              <a:t>Сильный ветер </a:t>
            </a:r>
          </a:p>
          <a:p>
            <a:pPr marL="342900" indent="-342900">
              <a:buAutoNum type="arabicPeriod"/>
            </a:pPr>
            <a:r>
              <a:rPr lang="ru-RU" sz="1400" dirty="0"/>
              <a:t>Ураганный ветер </a:t>
            </a:r>
          </a:p>
          <a:p>
            <a:pPr marL="342900" indent="-342900">
              <a:buAutoNum type="arabicPeriod"/>
            </a:pPr>
            <a:r>
              <a:rPr lang="ru-RU" sz="1400" dirty="0"/>
              <a:t>Землетрясение </a:t>
            </a:r>
          </a:p>
          <a:p>
            <a:pPr marL="342900" indent="-342900">
              <a:buAutoNum type="arabicPeriod"/>
            </a:pPr>
            <a:r>
              <a:rPr lang="ru-RU" sz="1400" dirty="0"/>
              <a:t>Лавина  </a:t>
            </a:r>
          </a:p>
          <a:p>
            <a:pPr marL="342900" indent="-342900">
              <a:buAutoNum type="arabicPeriod"/>
            </a:pPr>
            <a:r>
              <a:rPr lang="ru-RU" sz="1400" dirty="0"/>
              <a:t>Сель </a:t>
            </a:r>
          </a:p>
          <a:p>
            <a:pPr marL="342900" indent="-342900">
              <a:buAutoNum type="arabicPeriod"/>
            </a:pPr>
            <a:r>
              <a:rPr lang="ru-RU" sz="1400" dirty="0"/>
              <a:t>Природный пожар </a:t>
            </a:r>
          </a:p>
          <a:p>
            <a:pPr marL="342900" indent="-342900">
              <a:buAutoNum type="arabicPeriod"/>
            </a:pPr>
            <a:r>
              <a:rPr lang="ru-RU" sz="1400" dirty="0"/>
              <a:t>Эпифитотия</a:t>
            </a:r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93762" y="4172992"/>
            <a:ext cx="4338278" cy="48014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600" b="1" dirty="0"/>
              <a:t>Перечень событий определен законом и не может быть изменен! </a:t>
            </a:r>
            <a:endParaRPr lang="ru-RU" sz="1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11"/>
          </p:nvPr>
        </p:nvSpPr>
        <p:spPr>
          <a:xfrm>
            <a:off x="683568" y="188640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Страховые риски</a:t>
            </a:r>
          </a:p>
        </p:txBody>
      </p:sp>
      <p:pic>
        <p:nvPicPr>
          <p:cNvPr id="10" name="Picture 10" descr="main_2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552" y="4778831"/>
            <a:ext cx="209857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grad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882075"/>
            <a:ext cx="1968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67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769648"/>
            <a:ext cx="1968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5838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5728" y="4882075"/>
            <a:ext cx="206394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бъект 1"/>
          <p:cNvSpPr txBox="1">
            <a:spLocks/>
          </p:cNvSpPr>
          <p:nvPr/>
        </p:nvSpPr>
        <p:spPr>
          <a:xfrm>
            <a:off x="677912" y="3242101"/>
            <a:ext cx="5046216" cy="55774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Trebuchet MS" panose="020B0603020202020204" pitchFamily="34" charset="0"/>
              <a:buChar char="—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1400" dirty="0">
                <a:solidFill>
                  <a:schemeClr val="tx1"/>
                </a:solidFill>
              </a:rPr>
              <a:t>23. Нарушение электро-, тепло-, водоснабжения в результате стихийных бедствий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(для культур, выращиваемых в  защищенном грунте или на мелиорируемых землях)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619672" y="8367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До 01.03.2019 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6176" y="8367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 01.03.2019 г.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2160" y="1206044"/>
            <a:ext cx="2664296" cy="2031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C00000"/>
                </a:solidFill>
              </a:rPr>
              <a:t>+ риски: </a:t>
            </a:r>
          </a:p>
          <a:p>
            <a:r>
              <a:rPr lang="ru-RU" sz="1400" b="1" i="1" dirty="0"/>
              <a:t>24. сильный ливень</a:t>
            </a:r>
          </a:p>
          <a:p>
            <a:r>
              <a:rPr lang="ru-RU" sz="1400" b="1" i="1" dirty="0"/>
              <a:t>25. сильный или продолжительный дождь</a:t>
            </a:r>
          </a:p>
          <a:p>
            <a:r>
              <a:rPr lang="ru-RU" sz="1400" b="1" i="1" dirty="0"/>
              <a:t>26. раннее появление или установление снежного покрова</a:t>
            </a:r>
          </a:p>
          <a:p>
            <a:r>
              <a:rPr lang="ru-RU" sz="1400" b="1" i="1" dirty="0"/>
              <a:t>27. промерзание верхнего слоя почвы</a:t>
            </a:r>
          </a:p>
        </p:txBody>
      </p:sp>
      <p:sp>
        <p:nvSpPr>
          <p:cNvPr id="20" name="Объект 1"/>
          <p:cNvSpPr txBox="1">
            <a:spLocks/>
          </p:cNvSpPr>
          <p:nvPr/>
        </p:nvSpPr>
        <p:spPr>
          <a:xfrm>
            <a:off x="5940152" y="3573016"/>
            <a:ext cx="2754102" cy="48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itchFamily="34" charset="0"/>
              <a:buNone/>
            </a:pPr>
            <a:r>
              <a:rPr lang="ru-RU" sz="1600" b="1" dirty="0">
                <a:solidFill>
                  <a:srgbClr val="C00000"/>
                </a:solidFill>
              </a:rPr>
              <a:t>Возможен выбор отдельных событий!</a:t>
            </a: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805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11"/>
          </p:nvPr>
        </p:nvSpPr>
        <p:spPr>
          <a:xfrm>
            <a:off x="683568" y="188640"/>
            <a:ext cx="8280000" cy="61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Основные показатели по </a:t>
            </a:r>
            <a:r>
              <a:rPr lang="ru-RU" sz="2400" b="1" dirty="0" smtClean="0">
                <a:latin typeface="+mn-lt"/>
                <a:ea typeface="+mn-ea"/>
                <a:cs typeface="+mn-cs"/>
              </a:rPr>
              <a:t>страхованию ягодников</a:t>
            </a:r>
            <a:endParaRPr lang="ru-RU" sz="24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xmlns="" id="{194AC961-A6C8-4462-83D9-64C76437A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300739"/>
              </p:ext>
            </p:extLst>
          </p:nvPr>
        </p:nvGraphicFramePr>
        <p:xfrm>
          <a:off x="755576" y="1052736"/>
          <a:ext cx="216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xmlns="" id="{E58B1DB6-CF5C-482E-BED6-AF72BCF368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029551"/>
              </p:ext>
            </p:extLst>
          </p:nvPr>
        </p:nvGraphicFramePr>
        <p:xfrm>
          <a:off x="3995936" y="1076855"/>
          <a:ext cx="216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Диаграмма 38">
            <a:extLst>
              <a:ext uri="{FF2B5EF4-FFF2-40B4-BE49-F238E27FC236}">
                <a16:creationId xmlns:a16="http://schemas.microsoft.com/office/drawing/2014/main" xmlns="" id="{16001236-A0BC-4C0A-8F8C-081997F454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8432985"/>
              </p:ext>
            </p:extLst>
          </p:nvPr>
        </p:nvGraphicFramePr>
        <p:xfrm>
          <a:off x="6876496" y="1057415"/>
          <a:ext cx="216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xmlns="" id="{B3C0B153-783D-4ABA-A0D9-53C70A1C3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83701"/>
              </p:ext>
            </p:extLst>
          </p:nvPr>
        </p:nvGraphicFramePr>
        <p:xfrm>
          <a:off x="323928" y="4545360"/>
          <a:ext cx="3168000" cy="212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xmlns="" val="1682495361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xmlns="" val="2122122186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5904" marR="5904" marT="590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субъекта РФ</a:t>
                      </a:r>
                    </a:p>
                  </a:txBody>
                  <a:tcPr marL="5904" marR="5904" marT="590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313033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5904" marR="5904" marT="590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Кабардино-Балкарская Республика</a:t>
                      </a:r>
                    </a:p>
                  </a:txBody>
                  <a:tcPr marL="72000" marR="5904" marT="590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32367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5904" marR="5904" marT="590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Дагестан</a:t>
                      </a:r>
                    </a:p>
                  </a:txBody>
                  <a:tcPr marL="72000" marR="5904" marT="590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122522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5904" marR="5904" marT="590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Тамбовская область</a:t>
                      </a:r>
                    </a:p>
                  </a:txBody>
                  <a:tcPr marL="72000" marR="5904" marT="590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441913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5904" marR="5904" marT="590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Воронежская область</a:t>
                      </a:r>
                    </a:p>
                  </a:txBody>
                  <a:tcPr marL="72000" marR="5904" marT="590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526466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5904" marR="5904" marT="590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Саха (Якутия)</a:t>
                      </a:r>
                    </a:p>
                  </a:txBody>
                  <a:tcPr marL="72000" marR="5904" marT="590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47027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5904" marR="5904" marT="590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Воронежская область</a:t>
                      </a:r>
                    </a:p>
                  </a:txBody>
                  <a:tcPr marL="72000" marR="5904" marT="590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61225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5904" marR="5904" marT="590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Приморский край</a:t>
                      </a:r>
                    </a:p>
                  </a:txBody>
                  <a:tcPr marL="72000" marR="5904" marT="590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4509659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585DF8E-8A2A-41F0-8A79-C51167CF10C3}"/>
              </a:ext>
            </a:extLst>
          </p:cNvPr>
          <p:cNvSpPr txBox="1"/>
          <p:nvPr/>
        </p:nvSpPr>
        <p:spPr>
          <a:xfrm>
            <a:off x="251520" y="4005064"/>
            <a:ext cx="329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Субъекты, принявшие участие в сельхозстраховании с господдержкой</a:t>
            </a:r>
          </a:p>
        </p:txBody>
      </p:sp>
      <p:graphicFrame>
        <p:nvGraphicFramePr>
          <p:cNvPr id="42" name="Таблица 41">
            <a:extLst>
              <a:ext uri="{FF2B5EF4-FFF2-40B4-BE49-F238E27FC236}">
                <a16:creationId xmlns:a16="http://schemas.microsoft.com/office/drawing/2014/main" xmlns="" id="{FC6293D0-A88B-416A-9220-F97264603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42339"/>
              </p:ext>
            </p:extLst>
          </p:nvPr>
        </p:nvGraphicFramePr>
        <p:xfrm>
          <a:off x="4140480" y="4549200"/>
          <a:ext cx="4549068" cy="1944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21584">
                  <a:extLst>
                    <a:ext uri="{9D8B030D-6E8A-4147-A177-3AD203B41FA5}">
                      <a16:colId xmlns:a16="http://schemas.microsoft.com/office/drawing/2014/main" xmlns="" val="3010570744"/>
                    </a:ext>
                  </a:extLst>
                </a:gridCol>
                <a:gridCol w="1279425">
                  <a:extLst>
                    <a:ext uri="{9D8B030D-6E8A-4147-A177-3AD203B41FA5}">
                      <a16:colId xmlns:a16="http://schemas.microsoft.com/office/drawing/2014/main" xmlns="" val="2278148010"/>
                    </a:ext>
                  </a:extLst>
                </a:gridCol>
                <a:gridCol w="852950">
                  <a:extLst>
                    <a:ext uri="{9D8B030D-6E8A-4147-A177-3AD203B41FA5}">
                      <a16:colId xmlns:a16="http://schemas.microsoft.com/office/drawing/2014/main" xmlns="" val="1546371525"/>
                    </a:ext>
                  </a:extLst>
                </a:gridCol>
                <a:gridCol w="995109">
                  <a:extLst>
                    <a:ext uri="{9D8B030D-6E8A-4147-A177-3AD203B41FA5}">
                      <a16:colId xmlns:a16="http://schemas.microsoft.com/office/drawing/2014/main" xmlns="" val="2812073714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РФ</a:t>
                      </a:r>
                    </a:p>
                  </a:txBody>
                  <a:tcPr marL="4030" marR="4030" marT="40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Событие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0" marR="4030" marT="4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Заявлен-</a:t>
                      </a:r>
                      <a:r>
                        <a:rPr lang="ru-RU" sz="1050" b="1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ные</a:t>
                      </a:r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убытки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0" marR="4030" marT="4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Выплачен-</a:t>
                      </a:r>
                      <a:r>
                        <a:rPr lang="ru-RU" sz="1050" b="1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ные</a:t>
                      </a:r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убытки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0" marR="4030" marT="4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71884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 год</a:t>
                      </a:r>
                    </a:p>
                  </a:txBody>
                  <a:tcPr marL="4030" marR="4030" marT="40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0" marR="4030" marT="4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0" marR="4030" marT="4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0" marR="4030" marT="4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7375284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</a:t>
                      </a:r>
                      <a:b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 (Якутия)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0" marR="4030" marT="40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Заморозки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0" marR="4030" marT="4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0" marR="4030" marT="4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0" marR="4030" marT="4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8615067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год</a:t>
                      </a:r>
                    </a:p>
                  </a:txBody>
                  <a:tcPr marL="4030" marR="4030" marT="40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0" marR="4030" marT="4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0" marR="4030" marT="4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0" marR="4030" marT="4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7706899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Воронежская область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0" marR="4030" marT="403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Атмосферная засуха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0" marR="4030" marT="4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0" marR="4030" marT="4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030" marR="4030" marT="40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20008110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EEF7C8D-AF40-4AD5-B4CA-C1875862B471}"/>
              </a:ext>
            </a:extLst>
          </p:cNvPr>
          <p:cNvSpPr txBox="1"/>
          <p:nvPr/>
        </p:nvSpPr>
        <p:spPr>
          <a:xfrm>
            <a:off x="4644008" y="4014190"/>
            <a:ext cx="4138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Выплаты, осуществлённые страховыми компаниями,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236178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11"/>
          </p:nvPr>
        </p:nvSpPr>
        <p:spPr>
          <a:xfrm>
            <a:off x="683568" y="188640"/>
            <a:ext cx="8280000" cy="61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Методика определения страховой стоимости и размера утраты посадок многолетних насаждений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FF266D9-6043-46C8-A957-E246F7BE1A4D}"/>
              </a:ext>
            </a:extLst>
          </p:cNvPr>
          <p:cNvSpPr/>
          <p:nvPr/>
        </p:nvSpPr>
        <p:spPr>
          <a:xfrm>
            <a:off x="252000" y="3465048"/>
            <a:ext cx="8640000" cy="396000"/>
          </a:xfrm>
          <a:prstGeom prst="rect">
            <a:avLst/>
          </a:prstGeom>
          <a:solidFill>
            <a:srgbClr val="00B050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утраты (гибели) посадок многолетних насаждений исчисляется в полных рублях.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898FCF7-8997-40CB-8230-DC61ABA7DBCA}"/>
              </a:ext>
            </a:extLst>
          </p:cNvPr>
          <p:cNvSpPr/>
          <p:nvPr/>
        </p:nvSpPr>
        <p:spPr>
          <a:xfrm>
            <a:off x="612000" y="1134810"/>
            <a:ext cx="7920000" cy="792000"/>
          </a:xfrm>
          <a:prstGeom prst="rect">
            <a:avLst/>
          </a:prstGeom>
          <a:solidFill>
            <a:srgbClr val="4F81BD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Страховая стоимость посадок многолетних насаждений (МН) определяется СХТП и страховой организацией по данным бухгалтерского учета СХТП на дату заключения договора страхования: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4489146-4853-48D6-8EEA-E99D468E8786}"/>
              </a:ext>
            </a:extLst>
          </p:cNvPr>
          <p:cNvSpPr/>
          <p:nvPr/>
        </p:nvSpPr>
        <p:spPr>
          <a:xfrm>
            <a:off x="270000" y="4869160"/>
            <a:ext cx="8604000" cy="1431161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endParaRPr lang="ru-RU" sz="11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sz="16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</a:t>
            </a:r>
            <a:r>
              <a:rPr lang="ru-RU" sz="16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</a:t>
            </a:r>
            <a:r>
              <a:rPr lang="ru-RU" sz="16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ru-RU" sz="16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ru-RU" sz="16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/ </a:t>
            </a:r>
            <a:r>
              <a:rPr lang="ru-RU" sz="1600" b="1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Kf</a:t>
            </a:r>
            <a:r>
              <a:rPr lang="ru-RU" sz="160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ru-RU" sz="12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где:</a:t>
            </a:r>
          </a:p>
          <a:p>
            <a:pPr algn="just"/>
            <a:r>
              <a:rPr lang="ru-RU" sz="12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</a:t>
            </a:r>
            <a:r>
              <a:rPr lang="ru-RU" sz="12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(га) - размер площади утраты (гибели) посадок МН;</a:t>
            </a:r>
          </a:p>
          <a:p>
            <a:pPr algn="just"/>
            <a:r>
              <a:rPr lang="ru-RU" sz="12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</a:t>
            </a:r>
            <a:r>
              <a:rPr lang="ru-RU" sz="12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(га) - размер площади под посадками МН, предусмотренный договором страхования;</a:t>
            </a:r>
          </a:p>
          <a:p>
            <a:pPr algn="just"/>
            <a:r>
              <a:rPr lang="ru-RU" sz="12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ru-RU" sz="12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(шт.) - количество погибших МН в результате наступления событий, предусмотренных договором страхования;</a:t>
            </a:r>
          </a:p>
          <a:p>
            <a:pPr algn="just"/>
            <a:r>
              <a:rPr lang="ru-RU" sz="12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Kf</a:t>
            </a:r>
            <a:r>
              <a:rPr lang="ru-RU" sz="12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(шт.) - количество МН насаждений на момент заключения договора страхования.</a:t>
            </a:r>
            <a:endParaRPr lang="ru-RU" sz="1200" b="0" i="0" dirty="0">
              <a:solidFill>
                <a:srgbClr val="2125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A8DF0A8-B062-491C-A134-FD4575AF6A25}"/>
              </a:ext>
            </a:extLst>
          </p:cNvPr>
          <p:cNvSpPr/>
          <p:nvPr/>
        </p:nvSpPr>
        <p:spPr>
          <a:xfrm>
            <a:off x="4655536" y="2415769"/>
            <a:ext cx="4320000" cy="792000"/>
          </a:xfrm>
          <a:prstGeom prst="rect">
            <a:avLst/>
          </a:prstGeom>
          <a:solidFill>
            <a:srgbClr val="4F81BD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 в неплодоносящем возрасте - по сумме затрат на закладку и выращивание посадок многолетних насаждений.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B2A956E-F3A6-4362-890E-A2A43FC31A27}"/>
              </a:ext>
            </a:extLst>
          </p:cNvPr>
          <p:cNvSpPr/>
          <p:nvPr/>
        </p:nvSpPr>
        <p:spPr>
          <a:xfrm>
            <a:off x="259869" y="2420260"/>
            <a:ext cx="4320000" cy="792000"/>
          </a:xfrm>
          <a:prstGeom prst="rect">
            <a:avLst/>
          </a:prstGeom>
          <a:solidFill>
            <a:srgbClr val="4F81BD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 в плодоносящем возрасте - по стоимости, которая подлежит отражению в бухгалтерском балансе СХТП;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xmlns="" id="{3ED91959-4DB2-4A6D-807A-08F290EF7FF1}"/>
              </a:ext>
            </a:extLst>
          </p:cNvPr>
          <p:cNvSpPr/>
          <p:nvPr/>
        </p:nvSpPr>
        <p:spPr>
          <a:xfrm>
            <a:off x="5796136" y="1988840"/>
            <a:ext cx="1224136" cy="288032"/>
          </a:xfrm>
          <a:prstGeom prst="downArrow">
            <a:avLst/>
          </a:prstGeom>
          <a:solidFill>
            <a:srgbClr val="4F81BD"/>
          </a:solidFill>
          <a:ln>
            <a:solidFill>
              <a:schemeClr val="accent1"/>
            </a:solidFill>
          </a:ln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xmlns="" id="{AE3F38DB-E572-498C-8893-D03CC4E16FD3}"/>
              </a:ext>
            </a:extLst>
          </p:cNvPr>
          <p:cNvSpPr/>
          <p:nvPr/>
        </p:nvSpPr>
        <p:spPr>
          <a:xfrm>
            <a:off x="1998558" y="1988840"/>
            <a:ext cx="1224136" cy="288032"/>
          </a:xfrm>
          <a:prstGeom prst="downArrow">
            <a:avLst/>
          </a:prstGeom>
          <a:solidFill>
            <a:srgbClr val="4F81BD"/>
          </a:solidFill>
          <a:ln>
            <a:solidFill>
              <a:schemeClr val="accent1"/>
            </a:solidFill>
          </a:ln>
        </p:spPr>
        <p:txBody>
          <a:bodyPr wrap="square" numCol="3" rtlCol="0" anchor="ctr">
            <a:noAutofit/>
          </a:bodyPr>
          <a:lstStyle/>
          <a:p>
            <a:pPr marL="342900" indent="-342900" algn="ctr">
              <a:buAutoNum type="arabicPeriod"/>
            </a:pPr>
            <a:endParaRPr lang="ru-RU" sz="16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706E4B05-3218-49DB-BD96-C8E46FF112B0}"/>
              </a:ext>
            </a:extLst>
          </p:cNvPr>
          <p:cNvSpPr/>
          <p:nvPr/>
        </p:nvSpPr>
        <p:spPr>
          <a:xfrm>
            <a:off x="259869" y="4077072"/>
            <a:ext cx="8640000" cy="792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утраты или гибели посадок МН в результате наступления событий, предусмотренных договором сельхозстрахования в соответствии со статьей 8 Федерального закона № 260-ФЗ, определяется СХТП и страховой организацией следующим образом:</a:t>
            </a:r>
          </a:p>
        </p:txBody>
      </p:sp>
    </p:spTree>
    <p:extLst>
      <p:ext uri="{BB962C8B-B14F-4D97-AF65-F5344CB8AC3E}">
        <p14:creationId xmlns:p14="http://schemas.microsoft.com/office/powerpoint/2010/main" val="61437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11"/>
          </p:nvPr>
        </p:nvSpPr>
        <p:spPr>
          <a:xfrm>
            <a:off x="683568" y="188640"/>
            <a:ext cx="8280000" cy="61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>
                <a:latin typeface="+mn-lt"/>
                <a:ea typeface="+mn-ea"/>
                <a:cs typeface="+mn-cs"/>
              </a:rPr>
              <a:t>Методика определения страховой стоимости и размера утраты урожая многолетних насаждений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AB0AB2-87EF-4FE7-8D0C-B35C03945CB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FF266D9-6043-46C8-A957-E246F7BE1A4D}"/>
              </a:ext>
            </a:extLst>
          </p:cNvPr>
          <p:cNvSpPr/>
          <p:nvPr/>
        </p:nvSpPr>
        <p:spPr>
          <a:xfrm>
            <a:off x="72000" y="4149080"/>
            <a:ext cx="9000000" cy="432000"/>
          </a:xfrm>
          <a:prstGeom prst="rect">
            <a:avLst/>
          </a:prstGeom>
          <a:solidFill>
            <a:srgbClr val="00B050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информация берётся из данным форм Росстата (формы N 29-СХ, N 2-фермер), а в случае их отсутствия - по имеющимся данным бухгалтерского учета СХТП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4489146-4853-48D6-8EEA-E99D468E8786}"/>
              </a:ext>
            </a:extLst>
          </p:cNvPr>
          <p:cNvSpPr/>
          <p:nvPr/>
        </p:nvSpPr>
        <p:spPr>
          <a:xfrm>
            <a:off x="270000" y="5248652"/>
            <a:ext cx="8604000" cy="1284967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sz="11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Uf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где:</a:t>
            </a:r>
          </a:p>
          <a:p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(ц)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 размер утраты (гибели) урожая сельхозкультуры с площади посева (посадок) сельхозкультуры в текущем году в результате наступления событий, предусмотренных договором сельхозстрахования;</a:t>
            </a:r>
          </a:p>
          <a:p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(ц)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- планируемый урожай сельхозкультуры при заключении договора сельхозстрахования;</a:t>
            </a:r>
          </a:p>
          <a:p>
            <a:r>
              <a:rPr lang="ru-RU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Uf</a:t>
            </a: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 (ц)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- валовой сбор урожая многолетних насаждений с площади посадок в плодоносящем возрасте в текущем году.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706E4B05-3218-49DB-BD96-C8E46FF112B0}"/>
              </a:ext>
            </a:extLst>
          </p:cNvPr>
          <p:cNvSpPr/>
          <p:nvPr/>
        </p:nvSpPr>
        <p:spPr>
          <a:xfrm>
            <a:off x="72000" y="4725144"/>
            <a:ext cx="9000000" cy="646331"/>
          </a:xfrm>
          <a:prstGeom prst="rect">
            <a:avLst/>
          </a:prstGeom>
          <a:solidFill>
            <a:srgbClr val="00B050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утраты (гибели) урожая сельхозкультуры в результате наступления событий, предусмотренных договором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сельхозтрахования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соответствии со статьей 8 Федерального закона № 260-ФЗ, определяется СХТП и страховой организацией определяется следующим образом: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19A04B28-3514-4418-ADDE-F26EB37E7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0" y="852101"/>
            <a:ext cx="9000000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Страховая стоимость урожая сельхозкультуры по формуле:</a:t>
            </a:r>
            <a:endParaRPr kumimoji="0" lang="ru-RU" altLang="ru-RU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Q x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где:</a:t>
            </a:r>
            <a:endParaRPr kumimoji="0" lang="ru-RU" altLang="ru-RU" sz="10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Cc</a:t>
            </a:r>
            <a:r>
              <a:rPr kumimoji="0" lang="ru-RU" altLang="ru-RU" sz="105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 (руб.)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 - страховая стоимость урожая сельхозкультуры;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lvl="0" algn="just"/>
            <a:r>
              <a:rPr kumimoji="0" lang="ru-RU" altLang="ru-RU" sz="105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Q (руб./ц)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- средняя цена сельхозкультуры, сложившаяся по субъекту РФ за год.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Up</a:t>
            </a:r>
            <a:r>
              <a:rPr kumimoji="0" lang="ru-RU" altLang="ru-RU" sz="105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 (ц)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- планируемый урожай сельхозкультуры, определяемый СХТП и страховой организацией по формуле: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S x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Ym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где: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S (га)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- площадь посадок многолетних насаждений в плодоносящем возрасте в текущем году;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lvl="0" algn="just"/>
            <a:r>
              <a:rPr kumimoji="0" lang="ru-RU" altLang="ru-RU" sz="1050" b="1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Ym</a:t>
            </a:r>
            <a:r>
              <a:rPr kumimoji="0" lang="ru-RU" altLang="ru-RU" sz="105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 (ц/га)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cs typeface="Arial" panose="020B0604020202020204" pitchFamily="34" charset="0"/>
              </a:rPr>
              <a:t>- средняя урожайность с площади посадок многолетних насаждений в плодоносящем возрасте за 5 предыдущих лет, определяется следующим образом:</a:t>
            </a:r>
            <a:endParaRPr lang="ru-RU" altLang="ru-RU" sz="1050" dirty="0"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xmlns="" id="{D37B6C40-4DD9-45DD-92CD-B0C530524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6626"/>
            <a:ext cx="20764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4470B07-ADF9-43F8-A295-B5589DD06735}"/>
              </a:ext>
            </a:extLst>
          </p:cNvPr>
          <p:cNvSpPr/>
          <p:nvPr/>
        </p:nvSpPr>
        <p:spPr>
          <a:xfrm>
            <a:off x="72000" y="3266400"/>
            <a:ext cx="900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где:</a:t>
            </a:r>
            <a:endParaRPr lang="ru-RU" alt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altLang="ru-RU" sz="105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v1, v2, v3, v4, v5 (ц) </a:t>
            </a:r>
            <a:r>
              <a:rPr lang="ru-RU" altLang="ru-RU" sz="105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валовой сбор урожая с площади посадок многолетних насаждений в плодоносящем возрасте, полученный СХТП за каждый год из пяти лет.</a:t>
            </a:r>
            <a:endParaRPr lang="ru-RU" alt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s1, s2, s3, s4, s5 (га) </a:t>
            </a:r>
            <a:r>
              <a:rPr lang="ru-RU" altLang="ru-RU" sz="105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площадь посадок многолетних насаждений в плодоносящем возрасте СХТП за каждый год из пяти лет</a:t>
            </a:r>
          </a:p>
        </p:txBody>
      </p:sp>
    </p:spTree>
    <p:extLst>
      <p:ext uri="{BB962C8B-B14F-4D97-AF65-F5344CB8AC3E}">
        <p14:creationId xmlns:p14="http://schemas.microsoft.com/office/powerpoint/2010/main" val="282446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184280"/>
              </p:ext>
            </p:extLst>
          </p:nvPr>
        </p:nvGraphicFramePr>
        <p:xfrm>
          <a:off x="265186" y="2811611"/>
          <a:ext cx="8613629" cy="248959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77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3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13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13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13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13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131476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Программа страхования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Страховой тариф,%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***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премия (всего), </a:t>
                      </a:r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</a:t>
                      </a:r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премия (СХТП, 50%), </a:t>
                      </a:r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</a:t>
                      </a:r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выплата при полной гибели, </a:t>
                      </a:r>
                      <a:r>
                        <a:rPr lang="ru-RU" sz="11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</a:t>
                      </a:r>
                      <a:r>
                        <a:rPr lang="ru-RU" sz="1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выплата при гибели 75%, </a:t>
                      </a:r>
                      <a:r>
                        <a:rPr lang="ru-RU" sz="11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</a:t>
                      </a:r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выплата</a:t>
                      </a:r>
                      <a:r>
                        <a:rPr lang="ru-RU" sz="11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 гибели 50%, </a:t>
                      </a:r>
                      <a:r>
                        <a:rPr lang="ru-RU" sz="11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</a:t>
                      </a:r>
                      <a:r>
                        <a:rPr lang="ru-RU" sz="11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1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Страховая выплата при гибели 25%, </a:t>
                      </a:r>
                      <a:r>
                        <a:rPr lang="ru-RU" sz="11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руб</a:t>
                      </a:r>
                      <a:r>
                        <a:rPr lang="ru-RU" sz="11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100/10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ru-RU" sz="1400" b="0" i="0" u="none" strike="noStrike" dirty="0">
                        <a:solidFill>
                          <a:srgbClr val="4031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15,7</a:t>
                      </a:r>
                      <a:endParaRPr lang="ru-RU" sz="1400" b="0" i="0" u="none" strike="noStrike" dirty="0">
                        <a:solidFill>
                          <a:srgbClr val="4031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259</a:t>
                      </a:r>
                      <a:endParaRPr lang="ru-RU" sz="1400" b="0" i="0" u="none" strike="noStrike" dirty="0">
                        <a:solidFill>
                          <a:srgbClr val="4031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  <a:endParaRPr lang="ru-RU" sz="1400" b="0" i="0" u="none" strike="noStrike" dirty="0">
                        <a:solidFill>
                          <a:srgbClr val="4031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  <a:endParaRPr lang="ru-RU" sz="1400" b="0" i="0" u="none" strike="noStrike" dirty="0">
                        <a:solidFill>
                          <a:srgbClr val="4031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  <a:endParaRPr lang="ru-RU" sz="1400" b="0" i="0" u="none" strike="noStrike" dirty="0">
                        <a:solidFill>
                          <a:srgbClr val="4031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6,1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  <a:endParaRPr lang="ru-RU" sz="1400" b="0" i="0" u="none" strike="noStrike" dirty="0">
                        <a:solidFill>
                          <a:srgbClr val="4031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  <a:endParaRPr lang="ru-RU" sz="1400" b="0" i="0" u="none" strike="noStrike" dirty="0">
                        <a:solidFill>
                          <a:srgbClr val="4031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  <a:endParaRPr lang="ru-RU" sz="1400" b="0" i="0" u="none" strike="noStrike" dirty="0">
                        <a:solidFill>
                          <a:srgbClr val="4031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  <a:endParaRPr lang="ru-RU" sz="1400" b="0" i="0" u="none" strike="noStrike" dirty="0">
                        <a:solidFill>
                          <a:srgbClr val="4031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  <a:endParaRPr lang="ru-RU" sz="1400" b="0" i="0" u="none" strike="noStrike" dirty="0">
                        <a:solidFill>
                          <a:srgbClr val="4031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7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en-US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/50</a:t>
                      </a:r>
                      <a:endParaRPr lang="ru-RU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  <a:endParaRPr lang="ru-RU" sz="1400" b="0" i="0" u="none" strike="noStrike" dirty="0">
                        <a:solidFill>
                          <a:srgbClr val="4031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  <a:endParaRPr lang="ru-RU" sz="1400" b="0" i="0" u="none" strike="noStrike" dirty="0">
                        <a:solidFill>
                          <a:srgbClr val="4031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  <a:endParaRPr lang="ru-RU" sz="1400" b="0" i="0" u="none" strike="noStrike" dirty="0">
                        <a:solidFill>
                          <a:srgbClr val="4031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  <a:endParaRPr lang="ru-RU" sz="1400" b="0" i="0" u="none" strike="noStrike" dirty="0">
                        <a:solidFill>
                          <a:srgbClr val="40315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403152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6350" marR="6350" marT="635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336513"/>
              </p:ext>
            </p:extLst>
          </p:nvPr>
        </p:nvGraphicFramePr>
        <p:xfrm>
          <a:off x="683568" y="1052736"/>
          <a:ext cx="3024336" cy="1316814"/>
        </p:xfrm>
        <a:graphic>
          <a:graphicData uri="http://schemas.openxmlformats.org/drawingml/2006/table">
            <a:tbl>
              <a:tblPr/>
              <a:tblGrid>
                <a:gridCol w="1260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4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13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Ягодники *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Цена реализации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12 100 руб./ц**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1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Средняя 5-яя урожайность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1" u="none" strike="noStrik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23,8  ц/га**</a:t>
                      </a:r>
                    </a:p>
                  </a:txBody>
                  <a:tcPr marL="6541" marR="6541" marT="654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83568" y="188640"/>
            <a:ext cx="8280000" cy="61200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Выбор программы страхования (по всем рискам)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1840" y="2492896"/>
            <a:ext cx="2827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расчете на 1 га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E1763-C8B8-4884-9AE0-0192881FC88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0" y="71345"/>
            <a:ext cx="364431" cy="98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187624" y="908720"/>
            <a:ext cx="7501924" cy="0"/>
          </a:xfrm>
          <a:prstGeom prst="line">
            <a:avLst/>
          </a:prstGeom>
          <a:ln w="317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94621A-CB0F-4319-9913-1008B9DFE990}"/>
              </a:ext>
            </a:extLst>
          </p:cNvPr>
          <p:cNvSpPr txBox="1"/>
          <p:nvPr/>
        </p:nvSpPr>
        <p:spPr>
          <a:xfrm>
            <a:off x="539554" y="5572715"/>
            <a:ext cx="7992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* Согласно методологии Росстата, ягодники - это земляника, клубника, малина, смородина, крыжовник и другие ягодники.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B0FBF50-804D-4443-9AA8-79F73C8D788B}"/>
              </a:ext>
            </a:extLst>
          </p:cNvPr>
          <p:cNvSpPr txBox="1"/>
          <p:nvPr/>
        </p:nvSpPr>
        <p:spPr>
          <a:xfrm>
            <a:off x="539554" y="5975702"/>
            <a:ext cx="7992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** По данным Росстата – в среднем по России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A785EA-52A0-44F8-A76A-874E290ECC66}"/>
              </a:ext>
            </a:extLst>
          </p:cNvPr>
          <p:cNvSpPr txBox="1"/>
          <p:nvPr/>
        </p:nvSpPr>
        <p:spPr>
          <a:xfrm>
            <a:off x="4355976" y="1141269"/>
            <a:ext cx="4330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ru-RU" sz="15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Страховая сумма (100% от страховой стоимости) = </a:t>
            </a:r>
            <a:endParaRPr lang="ru-RU" sz="15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ctr"/>
            <a:r>
              <a:rPr lang="ru-RU" sz="15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5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500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12 100 руб. /ц  Х  23,8 ц/га = 288 </a:t>
            </a:r>
            <a:r>
              <a:rPr lang="ru-RU" sz="1500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  <a:r>
              <a:rPr lang="ru-RU" sz="1500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824411B-05DE-47B7-A9AA-FC2773F8F871}"/>
              </a:ext>
            </a:extLst>
          </p:cNvPr>
          <p:cNvSpPr txBox="1"/>
          <p:nvPr/>
        </p:nvSpPr>
        <p:spPr>
          <a:xfrm>
            <a:off x="539552" y="6191726"/>
            <a:ext cx="7992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*** На примере Московской области, в соответствии с Планом сельскохозяйственного страхования на 2020 год.</a:t>
            </a:r>
          </a:p>
        </p:txBody>
      </p:sp>
    </p:spTree>
    <p:extLst>
      <p:ext uri="{BB962C8B-B14F-4D97-AF65-F5344CB8AC3E}">
        <p14:creationId xmlns:p14="http://schemas.microsoft.com/office/powerpoint/2010/main" val="163704052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numCol="3">
        <a:noAutofit/>
      </a:bodyPr>
      <a:lstStyle>
        <a:defPPr marL="342900" indent="-342900">
          <a:buAutoNum type="arabicPeriod"/>
          <a:defRPr sz="1600" dirty="0" smtClean="0"/>
        </a:defPPr>
      </a:lstStyle>
    </a:spDef>
  </a:objectDefaults>
  <a:extraClrSchemeLst/>
</a:theme>
</file>

<file path=ppt/theme/theme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12403</TotalTime>
  <Words>2207</Words>
  <Application>Microsoft Office PowerPoint</Application>
  <PresentationFormat>Экран (4:3)</PresentationFormat>
  <Paragraphs>448</Paragraphs>
  <Slides>22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12_Тема Office</vt:lpstr>
      <vt:lpstr>Практические аспекты страхования сельскохозяйственных рисков с господдержкой с учетом изменений законодательства</vt:lpstr>
      <vt:lpstr>Единые правила страхования</vt:lpstr>
      <vt:lpstr>Презентация PowerPoint</vt:lpstr>
      <vt:lpstr>Перечень сельскохозяйственных культур</vt:lpstr>
      <vt:lpstr>Страховые риски</vt:lpstr>
      <vt:lpstr>Основные показатели по страхованию ягодников</vt:lpstr>
      <vt:lpstr>Методика определения страховой стоимости и размера утраты посадок многолетних насаждений</vt:lpstr>
      <vt:lpstr>Методика определения страховой стоимости и размера утраты урожая многолетних насаждений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Период страхования</vt:lpstr>
      <vt:lpstr>Механизм получения субсидии по договору  сельскохозяйственного страхования</vt:lpstr>
      <vt:lpstr>Презентация PowerPoint</vt:lpstr>
      <vt:lpstr>Презентация PowerPoint</vt:lpstr>
      <vt:lpstr>Этапы урегулирования убытка</vt:lpstr>
      <vt:lpstr>Если наступил страховой случай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Жукова Татьяна Александровна</dc:creator>
  <cp:lastModifiedBy>Methodology</cp:lastModifiedBy>
  <cp:revision>1247</cp:revision>
  <cp:lastPrinted>2019-09-02T10:08:16Z</cp:lastPrinted>
  <dcterms:created xsi:type="dcterms:W3CDTF">2014-06-02T09:21:57Z</dcterms:created>
  <dcterms:modified xsi:type="dcterms:W3CDTF">2020-04-23T08:02:57Z</dcterms:modified>
</cp:coreProperties>
</file>